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1"/>
  </p:sldMasterIdLst>
  <p:notesMasterIdLst>
    <p:notesMasterId r:id="rId31"/>
  </p:notesMasterIdLst>
  <p:sldIdLst>
    <p:sldId id="256" r:id="rId2"/>
    <p:sldId id="257" r:id="rId3"/>
    <p:sldId id="270" r:id="rId4"/>
    <p:sldId id="258" r:id="rId5"/>
    <p:sldId id="259" r:id="rId6"/>
    <p:sldId id="267" r:id="rId7"/>
    <p:sldId id="286" r:id="rId8"/>
    <p:sldId id="260" r:id="rId9"/>
    <p:sldId id="271" r:id="rId10"/>
    <p:sldId id="274" r:id="rId11"/>
    <p:sldId id="273" r:id="rId12"/>
    <p:sldId id="272" r:id="rId13"/>
    <p:sldId id="275" r:id="rId14"/>
    <p:sldId id="276" r:id="rId15"/>
    <p:sldId id="277" r:id="rId16"/>
    <p:sldId id="279" r:id="rId17"/>
    <p:sldId id="280" r:id="rId18"/>
    <p:sldId id="281" r:id="rId19"/>
    <p:sldId id="282" r:id="rId20"/>
    <p:sldId id="283" r:id="rId21"/>
    <p:sldId id="284" r:id="rId22"/>
    <p:sldId id="261" r:id="rId23"/>
    <p:sldId id="285" r:id="rId24"/>
    <p:sldId id="268" r:id="rId25"/>
    <p:sldId id="262" r:id="rId26"/>
    <p:sldId id="263" r:id="rId27"/>
    <p:sldId id="264" r:id="rId28"/>
    <p:sldId id="265" r:id="rId29"/>
    <p:sldId id="266" r:id="rId30"/>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1810" y="2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22035155-CB2E-4F12-81DD-50BF82F07467}" type="datetimeFigureOut">
              <a:rPr lang="it-IT" smtClean="0"/>
              <a:t>12/06/2025</a:t>
            </a:fld>
            <a:endParaRPr lang="it-IT"/>
          </a:p>
        </p:txBody>
      </p:sp>
      <p:sp>
        <p:nvSpPr>
          <p:cNvPr id="4" name="Segnaposto immagine diapositiva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41D130D-8F3D-4F20-9437-CD1D1B393034}" type="slidenum">
              <a:rPr lang="it-IT" smtClean="0"/>
              <a:t>‹N›</a:t>
            </a:fld>
            <a:endParaRPr lang="it-IT"/>
          </a:p>
        </p:txBody>
      </p:sp>
    </p:spTree>
    <p:extLst>
      <p:ext uri="{BB962C8B-B14F-4D97-AF65-F5344CB8AC3E}">
        <p14:creationId xmlns:p14="http://schemas.microsoft.com/office/powerpoint/2010/main" val="671920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841D130D-8F3D-4F20-9437-CD1D1B393034}" type="slidenum">
              <a:rPr lang="it-IT" smtClean="0"/>
              <a:t>2</a:t>
            </a:fld>
            <a:endParaRPr lang="it-IT"/>
          </a:p>
        </p:txBody>
      </p:sp>
    </p:spTree>
    <p:extLst>
      <p:ext uri="{BB962C8B-B14F-4D97-AF65-F5344CB8AC3E}">
        <p14:creationId xmlns:p14="http://schemas.microsoft.com/office/powerpoint/2010/main" val="2520003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A71B23-40D2-1612-8273-1FE915B558E8}"/>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FDDE2E5E-0E4D-E73C-797F-880462456534}"/>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598774A6-7C3D-AAB7-7D1F-5D4BAA24FD06}"/>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1347AC2D-19CD-77AF-B144-5E7EF7B13BAD}"/>
              </a:ext>
            </a:extLst>
          </p:cNvPr>
          <p:cNvSpPr>
            <a:spLocks noGrp="1"/>
          </p:cNvSpPr>
          <p:nvPr>
            <p:ph type="sldNum" sz="quarter" idx="5"/>
          </p:nvPr>
        </p:nvSpPr>
        <p:spPr/>
        <p:txBody>
          <a:bodyPr/>
          <a:lstStyle/>
          <a:p>
            <a:fld id="{841D130D-8F3D-4F20-9437-CD1D1B393034}" type="slidenum">
              <a:rPr lang="it-IT" smtClean="0"/>
              <a:t>3</a:t>
            </a:fld>
            <a:endParaRPr lang="it-IT"/>
          </a:p>
        </p:txBody>
      </p:sp>
    </p:spTree>
    <p:extLst>
      <p:ext uri="{BB962C8B-B14F-4D97-AF65-F5344CB8AC3E}">
        <p14:creationId xmlns:p14="http://schemas.microsoft.com/office/powerpoint/2010/main" val="2218590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841D130D-8F3D-4F20-9437-CD1D1B393034}" type="slidenum">
              <a:rPr lang="it-IT" smtClean="0"/>
              <a:t>24</a:t>
            </a:fld>
            <a:endParaRPr lang="it-IT"/>
          </a:p>
        </p:txBody>
      </p:sp>
    </p:spTree>
    <p:extLst>
      <p:ext uri="{BB962C8B-B14F-4D97-AF65-F5344CB8AC3E}">
        <p14:creationId xmlns:p14="http://schemas.microsoft.com/office/powerpoint/2010/main" val="2373943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6/12/2025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2376195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BCAD085-E8A6-8845-BD4E-CB4CCA059FC4}" type="datetimeFigureOut">
              <a:rPr lang="en-US" smtClean="0"/>
              <a:t>6/12/2025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1680899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BCAD085-E8A6-8845-BD4E-CB4CCA059FC4}" type="datetimeFigureOut">
              <a:rPr lang="en-US" smtClean="0"/>
              <a:t>6/12/2025</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1FF6DA9-008F-8B48-92A6-B652298478BF}" type="slidenum">
              <a:rPr lang="en-US" smtClean="0"/>
              <a:t>‹N›</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23049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5BCAD085-E8A6-8845-BD4E-CB4CCA059FC4}" type="datetimeFigureOut">
              <a:rPr lang="en-US" smtClean="0"/>
              <a:t>6/12/2025</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37749255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5BCAD085-E8A6-8845-BD4E-CB4CCA059FC4}" type="datetimeFigureOut">
              <a:rPr lang="en-US" smtClean="0"/>
              <a:t>6/12/2025</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1FF6DA9-008F-8B48-92A6-B652298478BF}" type="slidenum">
              <a:rPr lang="en-US" smtClean="0"/>
              <a:t>‹N›</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78902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5BCAD085-E8A6-8845-BD4E-CB4CCA059FC4}" type="datetimeFigureOut">
              <a:rPr lang="en-US" smtClean="0"/>
              <a:t>6/12/2025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26445496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6/12/2025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33307792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6/12/2025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183159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6/12/2025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1486129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BCAD085-E8A6-8845-BD4E-CB4CCA059FC4}" type="datetimeFigureOut">
              <a:rPr lang="en-US" smtClean="0"/>
              <a:t>6/12/2025</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1675789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5BCAD085-E8A6-8845-BD4E-CB4CCA059FC4}" type="datetimeFigureOut">
              <a:rPr lang="en-US" smtClean="0"/>
              <a:t>6/12/2025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727728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6/12/2025</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2888520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5BCAD085-E8A6-8845-BD4E-CB4CCA059FC4}" type="datetimeFigureOut">
              <a:rPr lang="en-US" smtClean="0"/>
              <a:t>6/12/2025</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1320064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6/12/2025</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4109840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5BCAD085-E8A6-8845-BD4E-CB4CCA059FC4}" type="datetimeFigureOut">
              <a:rPr lang="en-US" smtClean="0"/>
              <a:t>6/12/2025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1488146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5BCAD085-E8A6-8845-BD4E-CB4CCA059FC4}" type="datetimeFigureOut">
              <a:rPr lang="en-US" smtClean="0"/>
              <a:t>6/12/2025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4087071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6000">
              <a:schemeClr val="bg2">
                <a:tint val="90000"/>
                <a:satMod val="92000"/>
                <a:lumMod val="120000"/>
              </a:schemeClr>
            </a:gs>
            <a:gs pos="100000">
              <a:schemeClr val="accent4">
                <a:lumMod val="40000"/>
                <a:lumOff val="60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5BCAD085-E8A6-8845-BD4E-CB4CCA059FC4}" type="datetimeFigureOut">
              <a:rPr lang="en-US" smtClean="0"/>
              <a:t>6/12/2025</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C1FF6DA9-008F-8B48-92A6-B652298478BF}" type="slidenum">
              <a:rPr lang="en-US" smtClean="0"/>
              <a:t>‹N›</a:t>
            </a:fld>
            <a:endParaRPr lang="en-US"/>
          </a:p>
        </p:txBody>
      </p:sp>
    </p:spTree>
    <p:extLst>
      <p:ext uri="{BB962C8B-B14F-4D97-AF65-F5344CB8AC3E}">
        <p14:creationId xmlns:p14="http://schemas.microsoft.com/office/powerpoint/2010/main" val="306717423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esg360.it/agrifood/significato-dell-esg-e-perche-sta-influenzando-economia-e-finanza/?utm_source=chatgpt.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istitutoilea.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46000">
              <a:schemeClr val="bg2">
                <a:tint val="90000"/>
                <a:satMod val="92000"/>
                <a:lumMod val="120000"/>
              </a:schemeClr>
            </a:gs>
            <a:gs pos="100000">
              <a:schemeClr val="accent4">
                <a:lumMod val="40000"/>
                <a:lumOff val="6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EB405D75-E4AD-5598-DB32-21A7F4B084F6}"/>
              </a:ext>
            </a:extLst>
          </p:cNvPr>
          <p:cNvSpPr/>
          <p:nvPr/>
        </p:nvSpPr>
        <p:spPr>
          <a:xfrm>
            <a:off x="1329761" y="2469922"/>
            <a:ext cx="6484467" cy="646331"/>
          </a:xfrm>
          <a:prstGeom prst="rect">
            <a:avLst/>
          </a:prstGeom>
          <a:noFill/>
        </p:spPr>
        <p:txBody>
          <a:bodyPr wrap="none" lIns="91440" tIns="45720" rIns="91440" bIns="45720">
            <a:spAutoFit/>
          </a:bodyPr>
          <a:lstStyle/>
          <a:p>
            <a:pPr algn="ctr"/>
            <a:r>
              <a:rPr lang="it-IT" sz="3600" b="0" cap="none" spc="0" dirty="0">
                <a:ln w="0"/>
                <a:solidFill>
                  <a:schemeClr val="accent1"/>
                </a:solidFill>
                <a:effectLst>
                  <a:outerShdw blurRad="38100" dist="25400" dir="5400000" algn="ctr" rotWithShape="0">
                    <a:srgbClr val="6E747A">
                      <a:alpha val="43000"/>
                    </a:srgbClr>
                  </a:outerShdw>
                </a:effectLst>
                <a:latin typeface="Monotype Corsiva" panose="03010101010201010101" pitchFamily="66" charset="0"/>
              </a:rPr>
              <a:t>Istituto </a:t>
            </a:r>
            <a:r>
              <a:rPr lang="it-IT" sz="3600" dirty="0">
                <a:ln w="0"/>
                <a:solidFill>
                  <a:schemeClr val="accent1"/>
                </a:solidFill>
                <a:effectLst>
                  <a:outerShdw blurRad="38100" dist="25400" dir="5400000" algn="ctr" rotWithShape="0">
                    <a:srgbClr val="6E747A">
                      <a:alpha val="43000"/>
                    </a:srgbClr>
                  </a:outerShdw>
                </a:effectLst>
                <a:latin typeface="Monotype Corsiva" panose="03010101010201010101" pitchFamily="66" charset="0"/>
              </a:rPr>
              <a:t>Legale ed Etico per le aziende </a:t>
            </a:r>
            <a:endParaRPr lang="it-IT" sz="3600" b="0" cap="none" spc="0" dirty="0">
              <a:ln w="0"/>
              <a:solidFill>
                <a:schemeClr val="accent1"/>
              </a:solidFill>
              <a:effectLst>
                <a:outerShdw blurRad="38100" dist="25400" dir="5400000" algn="ctr" rotWithShape="0">
                  <a:srgbClr val="6E747A">
                    <a:alpha val="43000"/>
                  </a:srgbClr>
                </a:outerShdw>
              </a:effectLst>
              <a:latin typeface="Monotype Corsiva" panose="03010101010201010101" pitchFamily="66" charset="0"/>
            </a:endParaRPr>
          </a:p>
        </p:txBody>
      </p:sp>
      <p:sp>
        <p:nvSpPr>
          <p:cNvPr id="4" name="Rettangolo 3">
            <a:extLst>
              <a:ext uri="{FF2B5EF4-FFF2-40B4-BE49-F238E27FC236}">
                <a16:creationId xmlns:a16="http://schemas.microsoft.com/office/drawing/2014/main" id="{E4C7374B-8E9D-AAD6-B92F-292A82814965}"/>
              </a:ext>
            </a:extLst>
          </p:cNvPr>
          <p:cNvSpPr/>
          <p:nvPr/>
        </p:nvSpPr>
        <p:spPr>
          <a:xfrm>
            <a:off x="1248350" y="3429000"/>
            <a:ext cx="6647287" cy="523220"/>
          </a:xfrm>
          <a:prstGeom prst="rect">
            <a:avLst/>
          </a:prstGeom>
          <a:noFill/>
        </p:spPr>
        <p:txBody>
          <a:bodyPr wrap="square" lIns="91440" tIns="45720" rIns="91440" bIns="45720">
            <a:spAutoFit/>
          </a:bodyPr>
          <a:lstStyle/>
          <a:p>
            <a:pPr>
              <a:defRPr sz="2400" i="1">
                <a:solidFill>
                  <a:srgbClr val="3C3C3C"/>
                </a:solidFill>
              </a:defRPr>
            </a:pPr>
            <a:r>
              <a:rPr lang="it-IT" sz="2800" dirty="0">
                <a:solidFill>
                  <a:schemeClr val="accent1">
                    <a:lumMod val="75000"/>
                  </a:schemeClr>
                </a:solidFill>
                <a:latin typeface="Comic Sans MS" panose="030F0702030302020204" pitchFamily="66" charset="0"/>
              </a:rPr>
              <a:t>Il futuro della tua azienda passa da qui</a:t>
            </a:r>
          </a:p>
        </p:txBody>
      </p:sp>
      <p:sp>
        <p:nvSpPr>
          <p:cNvPr id="2" name="Rettangolo 1">
            <a:extLst>
              <a:ext uri="{FF2B5EF4-FFF2-40B4-BE49-F238E27FC236}">
                <a16:creationId xmlns:a16="http://schemas.microsoft.com/office/drawing/2014/main" id="{A18AC5B5-5801-3237-CFC9-51CF6223958E}"/>
              </a:ext>
            </a:extLst>
          </p:cNvPr>
          <p:cNvSpPr/>
          <p:nvPr/>
        </p:nvSpPr>
        <p:spPr>
          <a:xfrm>
            <a:off x="3258171" y="4313839"/>
            <a:ext cx="2627643" cy="1323439"/>
          </a:xfrm>
          <a:prstGeom prst="rect">
            <a:avLst/>
          </a:prstGeom>
          <a:noFill/>
        </p:spPr>
        <p:txBody>
          <a:bodyPr wrap="none" lIns="91440" tIns="45720" rIns="91440" bIns="45720">
            <a:spAutoFit/>
          </a:bodyPr>
          <a:lstStyle/>
          <a:p>
            <a:pPr algn="ctr"/>
            <a:r>
              <a:rPr lang="it-IT" sz="8000" b="0" cap="none" spc="0" dirty="0">
                <a:ln w="0"/>
                <a:solidFill>
                  <a:schemeClr val="accent1"/>
                </a:solidFill>
                <a:effectLst>
                  <a:outerShdw blurRad="38100" dist="25400" dir="5400000" algn="ctr" rotWithShape="0">
                    <a:srgbClr val="6E747A">
                      <a:alpha val="43000"/>
                    </a:srgbClr>
                  </a:outerShdw>
                </a:effectLst>
                <a:latin typeface="Monotype Corsiva" panose="03010101010201010101" pitchFamily="66" charset="0"/>
              </a:rPr>
              <a:t>ILEA</a:t>
            </a:r>
            <a:r>
              <a:rPr lang="it-IT" sz="6600" b="0" cap="none" spc="0" dirty="0">
                <a:ln w="0"/>
                <a:solidFill>
                  <a:schemeClr val="accent1"/>
                </a:solidFill>
                <a:effectLst>
                  <a:outerShdw blurRad="38100" dist="25400" dir="5400000" algn="ctr" rotWithShape="0">
                    <a:srgbClr val="6E747A">
                      <a:alpha val="43000"/>
                    </a:srgbClr>
                  </a:outerShdw>
                </a:effectLst>
                <a:latin typeface="Monotype Corsiva" panose="03010101010201010101" pitchFamily="66" charset="0"/>
              </a:rPr>
              <a:t> </a:t>
            </a:r>
          </a:p>
        </p:txBody>
      </p:sp>
      <p:sp>
        <p:nvSpPr>
          <p:cNvPr id="5" name="Rettangolo 4">
            <a:extLst>
              <a:ext uri="{FF2B5EF4-FFF2-40B4-BE49-F238E27FC236}">
                <a16:creationId xmlns:a16="http://schemas.microsoft.com/office/drawing/2014/main" id="{42050801-F033-ACFD-E37F-80AE0FAAA41E}"/>
              </a:ext>
            </a:extLst>
          </p:cNvPr>
          <p:cNvSpPr/>
          <p:nvPr/>
        </p:nvSpPr>
        <p:spPr>
          <a:xfrm>
            <a:off x="3459225" y="5534561"/>
            <a:ext cx="370614" cy="1107996"/>
          </a:xfrm>
          <a:prstGeom prst="rect">
            <a:avLst/>
          </a:prstGeom>
          <a:noFill/>
        </p:spPr>
        <p:txBody>
          <a:bodyPr wrap="none" lIns="91440" tIns="45720" rIns="91440" bIns="45720">
            <a:spAutoFit/>
          </a:bodyPr>
          <a:lstStyle/>
          <a:p>
            <a:pPr algn="ctr"/>
            <a:r>
              <a:rPr lang="it-IT" sz="6600" b="0" cap="none" spc="0" dirty="0">
                <a:ln w="0"/>
                <a:solidFill>
                  <a:schemeClr val="accent1"/>
                </a:solidFill>
                <a:effectLst>
                  <a:outerShdw blurRad="38100" dist="25400" dir="5400000" algn="ctr" rotWithShape="0">
                    <a:srgbClr val="6E747A">
                      <a:alpha val="43000"/>
                    </a:srgbClr>
                  </a:outerShdw>
                </a:effectLst>
                <a:latin typeface="Monotype Corsiva" panose="03010101010201010101" pitchFamily="66" charset="0"/>
              </a:rPr>
              <a:t> </a:t>
            </a:r>
          </a:p>
        </p:txBody>
      </p:sp>
      <p:pic>
        <p:nvPicPr>
          <p:cNvPr id="9" name="Immagine 8" descr="Immagine che contiene logo, Carattere, Elementi grafici, simbolo&#10;&#10;Il contenuto generato dall'IA potrebbe non essere corretto.">
            <a:extLst>
              <a:ext uri="{FF2B5EF4-FFF2-40B4-BE49-F238E27FC236}">
                <a16:creationId xmlns:a16="http://schemas.microsoft.com/office/drawing/2014/main" id="{5024420C-9AD8-F6A5-1059-E73926B3C1CF}"/>
              </a:ext>
            </a:extLst>
          </p:cNvPr>
          <p:cNvPicPr>
            <a:picLocks noChangeAspect="1"/>
          </p:cNvPicPr>
          <p:nvPr/>
        </p:nvPicPr>
        <p:blipFill>
          <a:blip r:embed="rId2"/>
          <a:stretch>
            <a:fillRect/>
          </a:stretch>
        </p:blipFill>
        <p:spPr>
          <a:xfrm>
            <a:off x="3614042" y="387298"/>
            <a:ext cx="2087756" cy="208775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52000">
              <a:schemeClr val="bg2">
                <a:tint val="90000"/>
                <a:satMod val="92000"/>
                <a:lumMod val="120000"/>
              </a:schemeClr>
            </a:gs>
            <a:gs pos="100000">
              <a:schemeClr val="accent4">
                <a:lumMod val="40000"/>
                <a:lumOff val="60000"/>
              </a:schemeClr>
            </a:gs>
          </a:gsLst>
          <a:path path="circle">
            <a:fillToRect l="100000" b="100000"/>
          </a:path>
          <a:tileRect t="-100000" r="-100000"/>
        </a:gradFill>
        <a:effectLst/>
      </p:bgPr>
    </p:bg>
    <p:spTree>
      <p:nvGrpSpPr>
        <p:cNvPr id="1" name="">
          <a:extLst>
            <a:ext uri="{FF2B5EF4-FFF2-40B4-BE49-F238E27FC236}">
              <a16:creationId xmlns:a16="http://schemas.microsoft.com/office/drawing/2014/main" id="{3CC3FC05-3CAF-923F-B553-E346A709D5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9D21CD-4ABE-05C8-5141-425C76B2F990}"/>
              </a:ext>
            </a:extLst>
          </p:cNvPr>
          <p:cNvSpPr>
            <a:spLocks noGrp="1"/>
          </p:cNvSpPr>
          <p:nvPr>
            <p:ph type="title"/>
          </p:nvPr>
        </p:nvSpPr>
        <p:spPr/>
        <p:txBody>
          <a:bodyPr>
            <a:normAutofit/>
          </a:bodyPr>
          <a:lstStyle/>
          <a:p>
            <a:r>
              <a:rPr lang="it-IT" sz="3200" b="1" dirty="0">
                <a:solidFill>
                  <a:schemeClr val="accent1">
                    <a:lumMod val="75000"/>
                  </a:schemeClr>
                </a:solidFill>
              </a:rPr>
              <a:t>QUANDO E’ SANZIONABILE IL REATO DELL’ENTE </a:t>
            </a:r>
            <a:r>
              <a:rPr lang="it-IT" b="1" dirty="0">
                <a:solidFill>
                  <a:schemeClr val="accent1">
                    <a:lumMod val="75000"/>
                  </a:schemeClr>
                </a:solidFill>
              </a:rPr>
              <a:t>?</a:t>
            </a:r>
            <a:endParaRPr b="1" dirty="0">
              <a:solidFill>
                <a:schemeClr val="accent1">
                  <a:lumMod val="75000"/>
                </a:schemeClr>
              </a:solidFill>
            </a:endParaRPr>
          </a:p>
        </p:txBody>
      </p:sp>
      <p:sp>
        <p:nvSpPr>
          <p:cNvPr id="3" name="Content Placeholder 2">
            <a:extLst>
              <a:ext uri="{FF2B5EF4-FFF2-40B4-BE49-F238E27FC236}">
                <a16:creationId xmlns:a16="http://schemas.microsoft.com/office/drawing/2014/main" id="{EC10F9FB-C596-FCFB-E24C-F054B46146D0}"/>
              </a:ext>
            </a:extLst>
          </p:cNvPr>
          <p:cNvSpPr>
            <a:spLocks noGrp="1"/>
          </p:cNvSpPr>
          <p:nvPr>
            <p:ph idx="1"/>
          </p:nvPr>
        </p:nvSpPr>
        <p:spPr>
          <a:xfrm>
            <a:off x="972000" y="2318657"/>
            <a:ext cx="7200000" cy="3600000"/>
          </a:xfrm>
        </p:spPr>
        <p:txBody>
          <a:bodyPr>
            <a:normAutofit/>
          </a:bodyPr>
          <a:lstStyle/>
          <a:p>
            <a:pPr>
              <a:buFontTx/>
              <a:buChar char="-"/>
            </a:pPr>
            <a:r>
              <a:rPr lang="it-IT" dirty="0">
                <a:solidFill>
                  <a:schemeClr val="accent1">
                    <a:lumMod val="75000"/>
                  </a:schemeClr>
                </a:solidFill>
              </a:rPr>
              <a:t>Il </a:t>
            </a:r>
            <a:r>
              <a:rPr lang="it-IT" dirty="0" err="1">
                <a:solidFill>
                  <a:schemeClr val="accent1">
                    <a:lumMod val="75000"/>
                  </a:schemeClr>
                </a:solidFill>
              </a:rPr>
              <a:t>d.lgs</a:t>
            </a:r>
            <a:r>
              <a:rPr lang="it-IT" dirty="0">
                <a:solidFill>
                  <a:schemeClr val="accent1">
                    <a:lumMod val="75000"/>
                  </a:schemeClr>
                </a:solidFill>
              </a:rPr>
              <a:t> 231  prevede che siano punibili tutti quei reati che sono resi possibili a causa delle carenze della struttura organizzativa degli enti stessi (</a:t>
            </a:r>
            <a:r>
              <a:rPr lang="it-IT" b="1" dirty="0">
                <a:solidFill>
                  <a:schemeClr val="accent1">
                    <a:lumMod val="75000"/>
                  </a:schemeClr>
                </a:solidFill>
              </a:rPr>
              <a:t>colpa da organizzazione</a:t>
            </a:r>
            <a:r>
              <a:rPr lang="it-IT" dirty="0">
                <a:solidFill>
                  <a:schemeClr val="accent1">
                    <a:lumMod val="75000"/>
                  </a:schemeClr>
                </a:solidFill>
              </a:rPr>
              <a:t>).</a:t>
            </a:r>
          </a:p>
          <a:p>
            <a:pPr marL="0" indent="0">
              <a:buNone/>
            </a:pPr>
            <a:r>
              <a:rPr lang="it-IT" altLang="it-IT" b="1" dirty="0">
                <a:solidFill>
                  <a:schemeClr val="accent1">
                    <a:lumMod val="75000"/>
                  </a:schemeClr>
                </a:solidFill>
              </a:rPr>
              <a:t>Come può tutelarsi l’Ente?</a:t>
            </a:r>
          </a:p>
          <a:p>
            <a:pPr>
              <a:buFontTx/>
              <a:buChar char="-"/>
            </a:pPr>
            <a:r>
              <a:rPr lang="it-IT" sz="1800" i="1" dirty="0">
                <a:solidFill>
                  <a:schemeClr val="accent1">
                    <a:lumMod val="75000"/>
                  </a:schemeClr>
                </a:solidFill>
              </a:rPr>
              <a:t>Le società possono sottrarsi a responsabilità – e quindi anche alle connesse pene – nel caso  abbiano adottato, prima della commissione del fatto-reato, un idoneo modello organizzativo e gestionale, dotato delle caratteristiche previste nel Decreto 231.</a:t>
            </a:r>
            <a:r>
              <a:rPr lang="it-IT" altLang="it-IT" sz="1800" b="1" dirty="0">
                <a:solidFill>
                  <a:schemeClr val="accent1">
                    <a:lumMod val="75000"/>
                  </a:schemeClr>
                </a:solidFill>
                <a:latin typeface="Comic Sans MS" panose="030F0702030302020204" pitchFamily="66" charset="0"/>
              </a:rPr>
              <a:t> </a:t>
            </a:r>
          </a:p>
          <a:p>
            <a:pPr algn="ctr">
              <a:buFontTx/>
              <a:buChar char="-"/>
            </a:pPr>
            <a:endParaRPr lang="it-IT" b="1" dirty="0">
              <a:solidFill>
                <a:schemeClr val="accent1">
                  <a:lumMod val="75000"/>
                </a:schemeClr>
              </a:solidFill>
            </a:endParaRPr>
          </a:p>
          <a:p>
            <a:pPr marL="0" indent="0">
              <a:buNone/>
            </a:pPr>
            <a:endParaRPr dirty="0"/>
          </a:p>
        </p:txBody>
      </p:sp>
      <p:pic>
        <p:nvPicPr>
          <p:cNvPr id="5" name="Immagine 4" descr="Immagine che contiene logo, Carattere, Elementi grafici, simbolo&#10;&#10;Il contenuto generato dall'IA potrebbe non essere corretto.">
            <a:extLst>
              <a:ext uri="{FF2B5EF4-FFF2-40B4-BE49-F238E27FC236}">
                <a16:creationId xmlns:a16="http://schemas.microsoft.com/office/drawing/2014/main" id="{8B0BA390-4CD2-226F-4014-45A7DF1DDBA9}"/>
              </a:ext>
            </a:extLst>
          </p:cNvPr>
          <p:cNvPicPr>
            <a:picLocks noChangeAspect="1"/>
          </p:cNvPicPr>
          <p:nvPr/>
        </p:nvPicPr>
        <p:blipFill>
          <a:blip r:embed="rId2"/>
          <a:stretch>
            <a:fillRect/>
          </a:stretch>
        </p:blipFill>
        <p:spPr>
          <a:xfrm>
            <a:off x="7314057" y="264702"/>
            <a:ext cx="1473568" cy="1473568"/>
          </a:xfrm>
          <a:prstGeom prst="rect">
            <a:avLst/>
          </a:prstGeom>
        </p:spPr>
      </p:pic>
    </p:spTree>
    <p:extLst>
      <p:ext uri="{BB962C8B-B14F-4D97-AF65-F5344CB8AC3E}">
        <p14:creationId xmlns:p14="http://schemas.microsoft.com/office/powerpoint/2010/main" val="2672720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88C5C0-D9D1-5F86-C15B-8034398509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C8D430-C1F7-72B7-B5D2-211B96805EE4}"/>
              </a:ext>
            </a:extLst>
          </p:cNvPr>
          <p:cNvSpPr>
            <a:spLocks noGrp="1"/>
          </p:cNvSpPr>
          <p:nvPr>
            <p:ph type="title"/>
          </p:nvPr>
        </p:nvSpPr>
        <p:spPr/>
        <p:txBody>
          <a:bodyPr>
            <a:normAutofit/>
          </a:bodyPr>
          <a:lstStyle/>
          <a:p>
            <a:r>
              <a:rPr lang="it-IT" altLang="it-IT" sz="3200" b="1" dirty="0">
                <a:solidFill>
                  <a:schemeClr val="accent1">
                    <a:lumMod val="75000"/>
                  </a:schemeClr>
                </a:solidFill>
              </a:rPr>
              <a:t>I REATI « presupposto»</a:t>
            </a:r>
            <a:endParaRPr sz="3200" b="1" dirty="0">
              <a:solidFill>
                <a:schemeClr val="accent1">
                  <a:lumMod val="75000"/>
                </a:schemeClr>
              </a:solidFill>
            </a:endParaRPr>
          </a:p>
        </p:txBody>
      </p:sp>
      <p:sp>
        <p:nvSpPr>
          <p:cNvPr id="3" name="Content Placeholder 2">
            <a:extLst>
              <a:ext uri="{FF2B5EF4-FFF2-40B4-BE49-F238E27FC236}">
                <a16:creationId xmlns:a16="http://schemas.microsoft.com/office/drawing/2014/main" id="{33E0788C-3195-79EE-B546-9D1963144FDC}"/>
              </a:ext>
            </a:extLst>
          </p:cNvPr>
          <p:cNvSpPr>
            <a:spLocks noGrp="1"/>
          </p:cNvSpPr>
          <p:nvPr>
            <p:ph idx="1"/>
          </p:nvPr>
        </p:nvSpPr>
        <p:spPr>
          <a:xfrm>
            <a:off x="972000" y="1105985"/>
            <a:ext cx="6589199" cy="5826033"/>
          </a:xfrm>
        </p:spPr>
        <p:txBody>
          <a:bodyPr>
            <a:normAutofit fontScale="47500" lnSpcReduction="20000"/>
          </a:bodyPr>
          <a:lstStyle/>
          <a:p>
            <a:pPr>
              <a:buFont typeface="Arial" panose="020B0604020202020204" pitchFamily="34" charset="0"/>
              <a:buChar char="•"/>
            </a:pPr>
            <a:r>
              <a:rPr lang="it-IT" b="1" dirty="0">
                <a:solidFill>
                  <a:schemeClr val="accent1">
                    <a:lumMod val="75000"/>
                  </a:schemeClr>
                </a:solidFill>
              </a:rPr>
              <a:t>- </a:t>
            </a:r>
            <a:r>
              <a:rPr lang="it-IT" sz="1800" dirty="0">
                <a:solidFill>
                  <a:schemeClr val="accent1">
                    <a:lumMod val="75000"/>
                  </a:schemeClr>
                </a:solidFill>
              </a:rPr>
              <a:t>Indebita percezione di erogazioni, truffa in danno dello Stato o di un ente pubblico o dell’Unione Europea per il conseguimento di erogazioni pubbliche e frode informatica in danno dello Stato o di un ente pubblico e frode nelle pubbliche forniture.</a:t>
            </a:r>
          </a:p>
          <a:p>
            <a:pPr>
              <a:buFont typeface="Arial" panose="020B0604020202020204" pitchFamily="34" charset="0"/>
              <a:buChar char="•"/>
            </a:pPr>
            <a:r>
              <a:rPr lang="it-IT" sz="1800" dirty="0">
                <a:solidFill>
                  <a:schemeClr val="accent1">
                    <a:lumMod val="75000"/>
                  </a:schemeClr>
                </a:solidFill>
              </a:rPr>
              <a:t>Delitti informatici e trattamento illecito di dati.</a:t>
            </a:r>
          </a:p>
          <a:p>
            <a:pPr>
              <a:buFont typeface="Arial" panose="020B0604020202020204" pitchFamily="34" charset="0"/>
              <a:buChar char="•"/>
            </a:pPr>
            <a:r>
              <a:rPr lang="it-IT" sz="1800" dirty="0">
                <a:solidFill>
                  <a:schemeClr val="accent1">
                    <a:lumMod val="75000"/>
                  </a:schemeClr>
                </a:solidFill>
              </a:rPr>
              <a:t>Delitti di criminalità organizzata.</a:t>
            </a:r>
          </a:p>
          <a:p>
            <a:pPr>
              <a:buFont typeface="Arial" panose="020B0604020202020204" pitchFamily="34" charset="0"/>
              <a:buChar char="•"/>
            </a:pPr>
            <a:r>
              <a:rPr lang="it-IT" sz="1800" dirty="0">
                <a:solidFill>
                  <a:schemeClr val="accent1">
                    <a:lumMod val="75000"/>
                  </a:schemeClr>
                </a:solidFill>
              </a:rPr>
              <a:t>Peculato, concussione, induzione indebita a dare o promettere utilità, corruzione e abuso d’ufficio.</a:t>
            </a:r>
          </a:p>
          <a:p>
            <a:pPr>
              <a:buFont typeface="Arial" panose="020B0604020202020204" pitchFamily="34" charset="0"/>
              <a:buChar char="•"/>
            </a:pPr>
            <a:r>
              <a:rPr lang="it-IT" sz="1800" dirty="0">
                <a:solidFill>
                  <a:schemeClr val="accent1">
                    <a:lumMod val="75000"/>
                  </a:schemeClr>
                </a:solidFill>
              </a:rPr>
              <a:t>Falsità in monete, in carte di pubblico credito, in valori di bollo e in strumenti o segni di riconoscimento.</a:t>
            </a:r>
          </a:p>
          <a:p>
            <a:pPr>
              <a:buFont typeface="Arial" panose="020B0604020202020204" pitchFamily="34" charset="0"/>
              <a:buChar char="•"/>
            </a:pPr>
            <a:r>
              <a:rPr lang="it-IT" sz="1800" dirty="0">
                <a:solidFill>
                  <a:schemeClr val="accent1">
                    <a:lumMod val="75000"/>
                  </a:schemeClr>
                </a:solidFill>
              </a:rPr>
              <a:t>Delitti contro l’industria e il commercio.</a:t>
            </a:r>
          </a:p>
          <a:p>
            <a:pPr>
              <a:buFont typeface="Arial" panose="020B0604020202020204" pitchFamily="34" charset="0"/>
              <a:buChar char="•"/>
            </a:pPr>
            <a:r>
              <a:rPr lang="it-IT" sz="1800" dirty="0">
                <a:solidFill>
                  <a:schemeClr val="accent1">
                    <a:lumMod val="75000"/>
                  </a:schemeClr>
                </a:solidFill>
              </a:rPr>
              <a:t>Reati con finalità di terrorismo o eversione dell’ordine democratico previsti da codice penale e leggi speciali.</a:t>
            </a:r>
          </a:p>
          <a:p>
            <a:pPr>
              <a:buFont typeface="Arial" panose="020B0604020202020204" pitchFamily="34" charset="0"/>
              <a:buChar char="•"/>
            </a:pPr>
            <a:r>
              <a:rPr lang="it-IT" sz="1800" dirty="0">
                <a:solidFill>
                  <a:schemeClr val="accent1">
                    <a:lumMod val="75000"/>
                  </a:schemeClr>
                </a:solidFill>
              </a:rPr>
              <a:t>Delitti contro la personalità individuale.</a:t>
            </a:r>
          </a:p>
          <a:p>
            <a:pPr>
              <a:buFont typeface="Arial" panose="020B0604020202020204" pitchFamily="34" charset="0"/>
              <a:buChar char="•"/>
            </a:pPr>
            <a:r>
              <a:rPr lang="it-IT" sz="1800" dirty="0">
                <a:solidFill>
                  <a:schemeClr val="accent1">
                    <a:lumMod val="75000"/>
                  </a:schemeClr>
                </a:solidFill>
              </a:rPr>
              <a:t>Reati di abuso di mercato.</a:t>
            </a:r>
          </a:p>
          <a:p>
            <a:pPr>
              <a:buFont typeface="Arial" panose="020B0604020202020204" pitchFamily="34" charset="0"/>
              <a:buChar char="•"/>
            </a:pPr>
            <a:r>
              <a:rPr lang="it-IT" sz="1800" dirty="0">
                <a:solidFill>
                  <a:schemeClr val="accent1">
                    <a:lumMod val="75000"/>
                  </a:schemeClr>
                </a:solidFill>
              </a:rPr>
              <a:t>Reati di omicidio colposo e lesioni colpose gravi o gravissime, commessi con violazione delle norme antinfortunistiche e sulla tutela dell’igiene e della salute sul lavoro.</a:t>
            </a:r>
          </a:p>
          <a:p>
            <a:pPr>
              <a:buFont typeface="Arial" panose="020B0604020202020204" pitchFamily="34" charset="0"/>
              <a:buChar char="•"/>
            </a:pPr>
            <a:r>
              <a:rPr lang="it-IT" sz="1800" dirty="0">
                <a:solidFill>
                  <a:schemeClr val="accent1">
                    <a:lumMod val="75000"/>
                  </a:schemeClr>
                </a:solidFill>
              </a:rPr>
              <a:t>Ricettazione, riciclaggio e impiego di denaro, beni o utilità di provenienza illecita, nonché auto-riciclaggio.</a:t>
            </a:r>
          </a:p>
          <a:p>
            <a:pPr>
              <a:buFont typeface="Arial" panose="020B0604020202020204" pitchFamily="34" charset="0"/>
              <a:buChar char="•"/>
            </a:pPr>
            <a:r>
              <a:rPr lang="it-IT" sz="1800" dirty="0">
                <a:solidFill>
                  <a:schemeClr val="accent1">
                    <a:lumMod val="75000"/>
                  </a:schemeClr>
                </a:solidFill>
              </a:rPr>
              <a:t>Delitti in materia di strumenti di pagamento diversi dai contanti.</a:t>
            </a:r>
          </a:p>
          <a:p>
            <a:pPr>
              <a:buFont typeface="Arial" panose="020B0604020202020204" pitchFamily="34" charset="0"/>
              <a:buChar char="•"/>
            </a:pPr>
            <a:r>
              <a:rPr lang="it-IT" sz="1800" dirty="0">
                <a:solidFill>
                  <a:schemeClr val="accent1">
                    <a:lumMod val="75000"/>
                  </a:schemeClr>
                </a:solidFill>
              </a:rPr>
              <a:t>Delitti in materia di violazione del diritto d’autore.</a:t>
            </a:r>
          </a:p>
          <a:p>
            <a:pPr>
              <a:buFont typeface="Arial" panose="020B0604020202020204" pitchFamily="34" charset="0"/>
              <a:buChar char="•"/>
            </a:pPr>
            <a:r>
              <a:rPr lang="it-IT" sz="1800" dirty="0">
                <a:solidFill>
                  <a:schemeClr val="accent1">
                    <a:lumMod val="75000"/>
                  </a:schemeClr>
                </a:solidFill>
              </a:rPr>
              <a:t>Induzione a non rendere dichiarazioni o a rendere dichiarazioni mendaci all’autorità giudiziaria.</a:t>
            </a:r>
          </a:p>
          <a:p>
            <a:pPr>
              <a:buFont typeface="Arial" panose="020B0604020202020204" pitchFamily="34" charset="0"/>
              <a:buChar char="•"/>
            </a:pPr>
            <a:r>
              <a:rPr lang="it-IT" sz="1800" dirty="0">
                <a:solidFill>
                  <a:schemeClr val="accent1">
                    <a:lumMod val="75000"/>
                  </a:schemeClr>
                </a:solidFill>
              </a:rPr>
              <a:t>Reati ambientali.</a:t>
            </a:r>
          </a:p>
          <a:p>
            <a:pPr>
              <a:buFont typeface="Arial" panose="020B0604020202020204" pitchFamily="34" charset="0"/>
              <a:buChar char="•"/>
            </a:pPr>
            <a:r>
              <a:rPr lang="it-IT" sz="1800" dirty="0">
                <a:solidFill>
                  <a:schemeClr val="accent1">
                    <a:lumMod val="75000"/>
                  </a:schemeClr>
                </a:solidFill>
              </a:rPr>
              <a:t>Impiego di cittadini di paesi terzi il cui soggiorno è irregolare.</a:t>
            </a:r>
          </a:p>
          <a:p>
            <a:pPr>
              <a:buFont typeface="Arial" panose="020B0604020202020204" pitchFamily="34" charset="0"/>
              <a:buChar char="•"/>
            </a:pPr>
            <a:r>
              <a:rPr lang="it-IT" sz="1800" dirty="0">
                <a:solidFill>
                  <a:schemeClr val="accent1">
                    <a:lumMod val="75000"/>
                  </a:schemeClr>
                </a:solidFill>
              </a:rPr>
              <a:t>Frode in competizioni sportive, esercizio abusivo di gioco o di scommessa e giochi d’azzardo esercitati a mezzo di apparecchi vietati.</a:t>
            </a:r>
          </a:p>
          <a:p>
            <a:pPr>
              <a:buFont typeface="Arial" panose="020B0604020202020204" pitchFamily="34" charset="0"/>
              <a:buChar char="•"/>
            </a:pPr>
            <a:r>
              <a:rPr lang="it-IT" sz="1800" dirty="0">
                <a:solidFill>
                  <a:schemeClr val="accent1">
                    <a:lumMod val="75000"/>
                  </a:schemeClr>
                </a:solidFill>
              </a:rPr>
              <a:t>Reati tributari.</a:t>
            </a:r>
          </a:p>
          <a:p>
            <a:pPr>
              <a:buFont typeface="Arial" panose="020B0604020202020204" pitchFamily="34" charset="0"/>
              <a:buChar char="•"/>
            </a:pPr>
            <a:r>
              <a:rPr lang="it-IT" sz="1800" dirty="0">
                <a:solidFill>
                  <a:schemeClr val="accent1">
                    <a:lumMod val="75000"/>
                  </a:schemeClr>
                </a:solidFill>
              </a:rPr>
              <a:t>Reato di contrabbando-diritti di confine.</a:t>
            </a:r>
          </a:p>
          <a:p>
            <a:pPr>
              <a:buFont typeface="Arial" panose="020B0604020202020204" pitchFamily="34" charset="0"/>
              <a:buChar char="•"/>
            </a:pPr>
            <a:r>
              <a:rPr lang="it-IT" sz="1800" dirty="0">
                <a:solidFill>
                  <a:schemeClr val="accent1">
                    <a:lumMod val="75000"/>
                  </a:schemeClr>
                </a:solidFill>
              </a:rPr>
              <a:t>Delitti contro il patrimonio culturale.</a:t>
            </a:r>
          </a:p>
          <a:p>
            <a:pPr>
              <a:buFont typeface="Arial" panose="020B0604020202020204" pitchFamily="34" charset="0"/>
              <a:buChar char="•"/>
            </a:pPr>
            <a:r>
              <a:rPr lang="it-IT" sz="1800" dirty="0">
                <a:solidFill>
                  <a:schemeClr val="accent1">
                    <a:lumMod val="75000"/>
                  </a:schemeClr>
                </a:solidFill>
              </a:rPr>
              <a:t>Riciclaggio di beni culturali e devastazione e saccheggio di beni culturali e paesaggistici.</a:t>
            </a:r>
          </a:p>
          <a:p>
            <a:pPr>
              <a:buFont typeface="Arial" panose="020B0604020202020204" pitchFamily="34" charset="0"/>
              <a:buChar char="•"/>
            </a:pPr>
            <a:r>
              <a:rPr lang="it-IT" sz="1800" dirty="0">
                <a:solidFill>
                  <a:schemeClr val="accent1">
                    <a:lumMod val="75000"/>
                  </a:schemeClr>
                </a:solidFill>
              </a:rPr>
              <a:t>Responsabilità degli enti per gli illeciti amministrativi dipendenti da reato</a:t>
            </a:r>
            <a:r>
              <a:rPr lang="it-IT" sz="1800" dirty="0"/>
              <a:t>.</a:t>
            </a:r>
          </a:p>
        </p:txBody>
      </p:sp>
      <p:pic>
        <p:nvPicPr>
          <p:cNvPr id="5" name="Immagine 4" descr="Immagine che contiene logo, Carattere, Elementi grafici, simbolo&#10;&#10;Il contenuto generato dall'IA potrebbe non essere corretto.">
            <a:extLst>
              <a:ext uri="{FF2B5EF4-FFF2-40B4-BE49-F238E27FC236}">
                <a16:creationId xmlns:a16="http://schemas.microsoft.com/office/drawing/2014/main" id="{104049EC-7882-C133-7705-62C524A7B269}"/>
              </a:ext>
            </a:extLst>
          </p:cNvPr>
          <p:cNvPicPr>
            <a:picLocks noChangeAspect="1"/>
          </p:cNvPicPr>
          <p:nvPr/>
        </p:nvPicPr>
        <p:blipFill>
          <a:blip r:embed="rId2"/>
          <a:stretch>
            <a:fillRect/>
          </a:stretch>
        </p:blipFill>
        <p:spPr>
          <a:xfrm>
            <a:off x="7314057" y="264702"/>
            <a:ext cx="1473568" cy="1473568"/>
          </a:xfrm>
          <a:prstGeom prst="rect">
            <a:avLst/>
          </a:prstGeom>
        </p:spPr>
      </p:pic>
    </p:spTree>
    <p:extLst>
      <p:ext uri="{BB962C8B-B14F-4D97-AF65-F5344CB8AC3E}">
        <p14:creationId xmlns:p14="http://schemas.microsoft.com/office/powerpoint/2010/main" val="26459848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54000">
              <a:schemeClr val="bg2">
                <a:tint val="90000"/>
                <a:satMod val="92000"/>
                <a:lumMod val="120000"/>
              </a:schemeClr>
            </a:gs>
            <a:gs pos="100000">
              <a:schemeClr val="accent4">
                <a:lumMod val="40000"/>
                <a:lumOff val="60000"/>
              </a:schemeClr>
            </a:gs>
          </a:gsLst>
          <a:path path="circle">
            <a:fillToRect l="100000" b="100000"/>
          </a:path>
          <a:tileRect t="-100000" r="-100000"/>
        </a:gradFill>
        <a:effectLst/>
      </p:bgPr>
    </p:bg>
    <p:spTree>
      <p:nvGrpSpPr>
        <p:cNvPr id="1" name="">
          <a:extLst>
            <a:ext uri="{FF2B5EF4-FFF2-40B4-BE49-F238E27FC236}">
              <a16:creationId xmlns:a16="http://schemas.microsoft.com/office/drawing/2014/main" id="{301B669C-374D-8FEF-2B40-B714CEC2E6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B6F4EB-C5E9-C555-7A98-9A585BD7D928}"/>
              </a:ext>
            </a:extLst>
          </p:cNvPr>
          <p:cNvSpPr>
            <a:spLocks noGrp="1"/>
          </p:cNvSpPr>
          <p:nvPr>
            <p:ph type="title"/>
          </p:nvPr>
        </p:nvSpPr>
        <p:spPr>
          <a:xfrm>
            <a:off x="1461642" y="624110"/>
            <a:ext cx="6589199" cy="1280890"/>
          </a:xfrm>
        </p:spPr>
        <p:txBody>
          <a:bodyPr>
            <a:noAutofit/>
          </a:bodyPr>
          <a:lstStyle/>
          <a:p>
            <a:pPr algn="ctr"/>
            <a:r>
              <a:rPr lang="it-IT" altLang="it-IT" b="1" dirty="0">
                <a:solidFill>
                  <a:schemeClr val="accent1">
                    <a:lumMod val="75000"/>
                  </a:schemeClr>
                </a:solidFill>
              </a:rPr>
              <a:t>PER QUALI SOGGETTI </a:t>
            </a:r>
            <a:br>
              <a:rPr lang="it-IT" altLang="it-IT" b="1" dirty="0">
                <a:solidFill>
                  <a:schemeClr val="accent1">
                    <a:lumMod val="75000"/>
                  </a:schemeClr>
                </a:solidFill>
              </a:rPr>
            </a:br>
            <a:r>
              <a:rPr lang="it-IT" altLang="it-IT" b="1" dirty="0">
                <a:solidFill>
                  <a:schemeClr val="accent1">
                    <a:lumMod val="75000"/>
                  </a:schemeClr>
                </a:solidFill>
              </a:rPr>
              <a:t>RISPONDE L’ENTE?</a:t>
            </a:r>
            <a:br>
              <a:rPr lang="it-IT" altLang="it-IT" b="1" dirty="0">
                <a:solidFill>
                  <a:schemeClr val="accent1">
                    <a:lumMod val="75000"/>
                  </a:schemeClr>
                </a:solidFill>
              </a:rPr>
            </a:br>
            <a:endParaRPr b="1" dirty="0">
              <a:solidFill>
                <a:schemeClr val="accent1">
                  <a:lumMod val="75000"/>
                </a:schemeClr>
              </a:solidFill>
            </a:endParaRPr>
          </a:p>
        </p:txBody>
      </p:sp>
      <p:sp>
        <p:nvSpPr>
          <p:cNvPr id="3" name="Content Placeholder 2">
            <a:extLst>
              <a:ext uri="{FF2B5EF4-FFF2-40B4-BE49-F238E27FC236}">
                <a16:creationId xmlns:a16="http://schemas.microsoft.com/office/drawing/2014/main" id="{0FE34B87-1E44-FBC8-F6F1-D2FB84503D97}"/>
              </a:ext>
            </a:extLst>
          </p:cNvPr>
          <p:cNvSpPr>
            <a:spLocks noGrp="1"/>
          </p:cNvSpPr>
          <p:nvPr>
            <p:ph idx="1"/>
          </p:nvPr>
        </p:nvSpPr>
        <p:spPr>
          <a:xfrm>
            <a:off x="972000" y="2351315"/>
            <a:ext cx="7200000" cy="3600000"/>
          </a:xfrm>
        </p:spPr>
        <p:txBody>
          <a:bodyPr>
            <a:normAutofit fontScale="77500" lnSpcReduction="20000"/>
          </a:bodyPr>
          <a:lstStyle/>
          <a:p>
            <a:pPr algn="just">
              <a:buNone/>
            </a:pPr>
            <a:r>
              <a:rPr lang="it-IT" dirty="0">
                <a:solidFill>
                  <a:schemeClr val="accent1">
                    <a:lumMod val="75000"/>
                  </a:schemeClr>
                </a:solidFill>
              </a:rPr>
              <a:t> </a:t>
            </a:r>
            <a:r>
              <a:rPr lang="it-IT" sz="1800" dirty="0">
                <a:solidFill>
                  <a:schemeClr val="accent1">
                    <a:lumMod val="75000"/>
                  </a:schemeClr>
                </a:solidFill>
              </a:rPr>
              <a:t>L’ente è quindi responsabile per i reati commessi (nel suo interesse o vantaggio) dai seguenti soggetti: ‏</a:t>
            </a:r>
          </a:p>
          <a:p>
            <a:pPr algn="just">
              <a:buFont typeface="Arial" panose="020B0604020202020204" pitchFamily="34" charset="0"/>
              <a:buChar char="•"/>
            </a:pPr>
            <a:r>
              <a:rPr lang="it-IT" sz="1800" dirty="0">
                <a:solidFill>
                  <a:schemeClr val="accent1">
                    <a:lumMod val="75000"/>
                  </a:schemeClr>
                </a:solidFill>
              </a:rPr>
              <a:t>soggetti in posizione apicale, con funzioni di rappresentanza, direzione, amministrazione, gestione e controllo, anche di fatto, dell’ente (amministratori, direttori generali, liquidatori, socio unico, socio tiranno, amministratore di fatto)‏, o di una sua unità organizzativa dotata di autonomia finanziaria e funzionale (institori, direttori di stabilimento o ramo aziendale, responsabili di filiale): tali soggetti devono essere in concreto investiti di funzioni gestorie e di controllo, il che esclude la rilevanza dei reati posti ad esempio in essere dai revisori, dagli addetti all’</a:t>
            </a:r>
            <a:r>
              <a:rPr lang="it-IT" sz="1800" dirty="0" err="1">
                <a:solidFill>
                  <a:schemeClr val="accent1">
                    <a:lumMod val="75000"/>
                  </a:schemeClr>
                </a:solidFill>
              </a:rPr>
              <a:t>internal</a:t>
            </a:r>
            <a:r>
              <a:rPr lang="it-IT" sz="1800" dirty="0">
                <a:solidFill>
                  <a:schemeClr val="accent1">
                    <a:lumMod val="75000"/>
                  </a:schemeClr>
                </a:solidFill>
              </a:rPr>
              <a:t> auditing e sindaci;</a:t>
            </a:r>
          </a:p>
          <a:p>
            <a:pPr algn="just">
              <a:buFont typeface="Arial" panose="020B0604020202020204" pitchFamily="34" charset="0"/>
              <a:buChar char="•"/>
            </a:pPr>
            <a:r>
              <a:rPr lang="it-IT" sz="1800" dirty="0">
                <a:solidFill>
                  <a:schemeClr val="accent1">
                    <a:lumMod val="75000"/>
                  </a:schemeClr>
                </a:solidFill>
              </a:rPr>
              <a:t>soggetti sottoposti a direzione o vigilanza dei soggetti apicali (c.d. soggetti sottoposti: dipendenti, collaboratori, agenti, </a:t>
            </a:r>
            <a:r>
              <a:rPr lang="it-IT" sz="1800" i="1" dirty="0">
                <a:solidFill>
                  <a:schemeClr val="accent1">
                    <a:lumMod val="75000"/>
                  </a:schemeClr>
                </a:solidFill>
              </a:rPr>
              <a:t>franchisees</a:t>
            </a:r>
            <a:r>
              <a:rPr lang="it-IT" sz="1800" dirty="0">
                <a:solidFill>
                  <a:schemeClr val="accent1">
                    <a:lumMod val="75000"/>
                  </a:schemeClr>
                </a:solidFill>
              </a:rPr>
              <a:t>, concessionari di vendita, ecc.): si tratta di soggetti che non rappresentano l’ente, o comunque le cui scelte non determinano la politica aziendale, essendo esse stesse espressione ed attuazione di decisioni prese da un gruppo di comando al quale essi non partecipano</a:t>
            </a:r>
            <a:r>
              <a:rPr lang="it-IT" sz="1600" dirty="0">
                <a:solidFill>
                  <a:schemeClr val="accent1">
                    <a:lumMod val="75000"/>
                  </a:schemeClr>
                </a:solidFill>
              </a:rPr>
              <a:t>.</a:t>
            </a:r>
          </a:p>
          <a:p>
            <a:pPr marL="0" indent="0">
              <a:buNone/>
            </a:pPr>
            <a:endParaRPr dirty="0"/>
          </a:p>
        </p:txBody>
      </p:sp>
      <p:pic>
        <p:nvPicPr>
          <p:cNvPr id="5" name="Immagine 4" descr="Immagine che contiene logo, Carattere, Elementi grafici, simbolo&#10;&#10;Il contenuto generato dall'IA potrebbe non essere corretto.">
            <a:extLst>
              <a:ext uri="{FF2B5EF4-FFF2-40B4-BE49-F238E27FC236}">
                <a16:creationId xmlns:a16="http://schemas.microsoft.com/office/drawing/2014/main" id="{EECB5CFE-15BC-3552-9534-9216E39CC65F}"/>
              </a:ext>
            </a:extLst>
          </p:cNvPr>
          <p:cNvPicPr>
            <a:picLocks noChangeAspect="1"/>
          </p:cNvPicPr>
          <p:nvPr/>
        </p:nvPicPr>
        <p:blipFill>
          <a:blip r:embed="rId2"/>
          <a:stretch>
            <a:fillRect/>
          </a:stretch>
        </p:blipFill>
        <p:spPr>
          <a:xfrm>
            <a:off x="7314057" y="264702"/>
            <a:ext cx="1473568" cy="1473568"/>
          </a:xfrm>
          <a:prstGeom prst="rect">
            <a:avLst/>
          </a:prstGeom>
        </p:spPr>
      </p:pic>
    </p:spTree>
    <p:extLst>
      <p:ext uri="{BB962C8B-B14F-4D97-AF65-F5344CB8AC3E}">
        <p14:creationId xmlns:p14="http://schemas.microsoft.com/office/powerpoint/2010/main" val="2164617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54000">
              <a:schemeClr val="bg2">
                <a:tint val="90000"/>
                <a:satMod val="92000"/>
                <a:lumMod val="120000"/>
              </a:schemeClr>
            </a:gs>
            <a:gs pos="100000">
              <a:schemeClr val="accent4">
                <a:lumMod val="40000"/>
                <a:lumOff val="60000"/>
              </a:schemeClr>
            </a:gs>
          </a:gsLst>
          <a:path path="circle">
            <a:fillToRect l="100000" b="100000"/>
          </a:path>
          <a:tileRect t="-100000" r="-100000"/>
        </a:gradFill>
        <a:effectLst/>
      </p:bgPr>
    </p:bg>
    <p:spTree>
      <p:nvGrpSpPr>
        <p:cNvPr id="1" name="">
          <a:extLst>
            <a:ext uri="{FF2B5EF4-FFF2-40B4-BE49-F238E27FC236}">
              <a16:creationId xmlns:a16="http://schemas.microsoft.com/office/drawing/2014/main" id="{12D41622-676E-2A47-AA96-5DC2F5C6BA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E57341-588F-06C5-967A-EC28FEE8CE56}"/>
              </a:ext>
            </a:extLst>
          </p:cNvPr>
          <p:cNvSpPr>
            <a:spLocks noGrp="1"/>
          </p:cNvSpPr>
          <p:nvPr>
            <p:ph type="title"/>
          </p:nvPr>
        </p:nvSpPr>
        <p:spPr>
          <a:xfrm>
            <a:off x="1945202" y="330188"/>
            <a:ext cx="5631256" cy="1473568"/>
          </a:xfrm>
        </p:spPr>
        <p:txBody>
          <a:bodyPr>
            <a:normAutofit fontScale="90000"/>
          </a:bodyPr>
          <a:lstStyle/>
          <a:p>
            <a:r>
              <a:rPr lang="it-IT" b="1" dirty="0">
                <a:solidFill>
                  <a:schemeClr val="accent1">
                    <a:lumMod val="75000"/>
                  </a:schemeClr>
                </a:solidFill>
              </a:rPr>
              <a:t>Il «MOG» (Modello Organizzativo e di Gestione)</a:t>
            </a:r>
            <a:endParaRPr b="1" dirty="0">
              <a:solidFill>
                <a:schemeClr val="accent1">
                  <a:lumMod val="75000"/>
                </a:schemeClr>
              </a:solidFill>
            </a:endParaRPr>
          </a:p>
        </p:txBody>
      </p:sp>
      <p:sp>
        <p:nvSpPr>
          <p:cNvPr id="3" name="Content Placeholder 2">
            <a:extLst>
              <a:ext uri="{FF2B5EF4-FFF2-40B4-BE49-F238E27FC236}">
                <a16:creationId xmlns:a16="http://schemas.microsoft.com/office/drawing/2014/main" id="{7C811FEF-A0B9-A3C8-BBDA-E5556F3301F5}"/>
              </a:ext>
            </a:extLst>
          </p:cNvPr>
          <p:cNvSpPr>
            <a:spLocks noGrp="1"/>
          </p:cNvSpPr>
          <p:nvPr>
            <p:ph idx="1"/>
          </p:nvPr>
        </p:nvSpPr>
        <p:spPr>
          <a:xfrm>
            <a:off x="972000" y="1905000"/>
            <a:ext cx="7200000" cy="4953000"/>
          </a:xfrm>
        </p:spPr>
        <p:txBody>
          <a:bodyPr>
            <a:normAutofit fontScale="70000" lnSpcReduction="20000"/>
          </a:bodyPr>
          <a:lstStyle/>
          <a:p>
            <a:pPr marL="0" indent="0" algn="just">
              <a:buNone/>
            </a:pPr>
            <a:r>
              <a:rPr lang="it-IT" b="1" dirty="0"/>
              <a:t>- </a:t>
            </a:r>
            <a:r>
              <a:rPr lang="it-IT" sz="1800" dirty="0">
                <a:solidFill>
                  <a:schemeClr val="accent1">
                    <a:lumMod val="75000"/>
                  </a:schemeClr>
                </a:solidFill>
              </a:rPr>
              <a:t>E’ il modello indicato del Decreto 231 idoneo a prevenire i reati, dotato delle caratteristiche previste nel Decreto stesso. L’adozione di un idoneo MOG funge pertanto da </a:t>
            </a:r>
            <a:r>
              <a:rPr lang="it-IT" sz="1800" b="1" dirty="0">
                <a:solidFill>
                  <a:schemeClr val="accent1">
                    <a:lumMod val="75000"/>
                  </a:schemeClr>
                </a:solidFill>
              </a:rPr>
              <a:t>esimente</a:t>
            </a:r>
            <a:r>
              <a:rPr lang="it-IT" sz="1800" dirty="0">
                <a:solidFill>
                  <a:schemeClr val="accent1">
                    <a:lumMod val="75000"/>
                  </a:schemeClr>
                </a:solidFill>
              </a:rPr>
              <a:t> rispetto alla responsabilità penale/amministrativa dell’ente.</a:t>
            </a:r>
          </a:p>
          <a:p>
            <a:pPr marL="0" indent="0">
              <a:buNone/>
            </a:pPr>
            <a:r>
              <a:rPr lang="it-IT" altLang="it-IT" b="1" dirty="0">
                <a:solidFill>
                  <a:schemeClr val="accent1">
                    <a:lumMod val="75000"/>
                  </a:schemeClr>
                </a:solidFill>
              </a:rPr>
              <a:t>Perché è essenziale dotarsi di un  MODELLO ORGANIZZATIVO 231/01 </a:t>
            </a:r>
          </a:p>
          <a:p>
            <a:pPr marL="0" indent="0">
              <a:buNone/>
            </a:pPr>
            <a:r>
              <a:rPr lang="it-IT" dirty="0">
                <a:solidFill>
                  <a:schemeClr val="accent1">
                    <a:lumMod val="75000"/>
                  </a:schemeClr>
                </a:solidFill>
              </a:rPr>
              <a:t>Poiché l’ente risponde non per il reato commesso dalla persona fisica, bensì per non aver fatto quanto era possibile per evitare il reato stesso, cioè per averlo agevolato con il proprio deficit organizzativo il modello organizzativo previene la responsabilità penale dell’Ente.</a:t>
            </a:r>
          </a:p>
          <a:p>
            <a:pPr marL="0" indent="0">
              <a:buNone/>
            </a:pPr>
            <a:r>
              <a:rPr lang="it-IT" altLang="it-IT" b="1" dirty="0">
                <a:solidFill>
                  <a:schemeClr val="accent1">
                    <a:lumMod val="75000"/>
                  </a:schemeClr>
                </a:solidFill>
              </a:rPr>
              <a:t>L’importanza del MOG anche sotto un profilo civile /gestionale</a:t>
            </a:r>
          </a:p>
          <a:p>
            <a:pPr marL="0" indent="0">
              <a:buNone/>
            </a:pPr>
            <a:r>
              <a:rPr lang="it-IT" sz="1800" dirty="0">
                <a:solidFill>
                  <a:schemeClr val="accent1">
                    <a:lumMod val="75000"/>
                  </a:schemeClr>
                </a:solidFill>
              </a:rPr>
              <a:t>Oltre al profilo penale l’adozione di un modello 231 è fondamentale per la valutazione di adeguatezza dell’assetto organizzativo, amministrativo e contabile di una società, che rientra tra i </a:t>
            </a:r>
            <a:r>
              <a:rPr lang="it-IT" sz="1800" b="1" dirty="0">
                <a:solidFill>
                  <a:schemeClr val="accent1">
                    <a:lumMod val="75000"/>
                  </a:schemeClr>
                </a:solidFill>
              </a:rPr>
              <a:t>doveri degli amministratori</a:t>
            </a:r>
            <a:r>
              <a:rPr lang="it-IT" sz="1800" dirty="0">
                <a:solidFill>
                  <a:schemeClr val="accent1">
                    <a:lumMod val="75000"/>
                  </a:schemeClr>
                </a:solidFill>
              </a:rPr>
              <a:t>, ai sensi dell’art. 2381, 5° co. c.c.</a:t>
            </a:r>
          </a:p>
          <a:p>
            <a:pPr algn="just">
              <a:buNone/>
            </a:pPr>
            <a:r>
              <a:rPr lang="it-IT" sz="1800" dirty="0">
                <a:solidFill>
                  <a:schemeClr val="accent1">
                    <a:lumMod val="75000"/>
                  </a:schemeClr>
                </a:solidFill>
              </a:rPr>
              <a:t>Affinché possa funzionare come </a:t>
            </a:r>
            <a:r>
              <a:rPr lang="it-IT" sz="1800" b="1" dirty="0">
                <a:solidFill>
                  <a:schemeClr val="accent1">
                    <a:lumMod val="75000"/>
                  </a:schemeClr>
                </a:solidFill>
              </a:rPr>
              <a:t>esimente</a:t>
            </a:r>
            <a:r>
              <a:rPr lang="it-IT" sz="1800" dirty="0">
                <a:solidFill>
                  <a:schemeClr val="accent1">
                    <a:lumMod val="75000"/>
                  </a:schemeClr>
                </a:solidFill>
              </a:rPr>
              <a:t> consistente nel fatto di avere </a:t>
            </a:r>
            <a:r>
              <a:rPr lang="it-IT" sz="1800" b="1" dirty="0">
                <a:solidFill>
                  <a:schemeClr val="accent1">
                    <a:lumMod val="75000"/>
                  </a:schemeClr>
                </a:solidFill>
              </a:rPr>
              <a:t>adottato un</a:t>
            </a:r>
            <a:r>
              <a:rPr lang="it-IT" sz="1800" dirty="0">
                <a:solidFill>
                  <a:schemeClr val="accent1">
                    <a:lumMod val="75000"/>
                  </a:schemeClr>
                </a:solidFill>
              </a:rPr>
              <a:t> </a:t>
            </a:r>
            <a:r>
              <a:rPr lang="it-IT" sz="1800" b="1" dirty="0">
                <a:solidFill>
                  <a:schemeClr val="accent1">
                    <a:lumMod val="75000"/>
                  </a:schemeClr>
                </a:solidFill>
              </a:rPr>
              <a:t>MOG idoneo a prevenire reati</a:t>
            </a:r>
            <a:r>
              <a:rPr lang="it-IT" sz="1800" dirty="0">
                <a:solidFill>
                  <a:schemeClr val="accent1">
                    <a:lumMod val="75000"/>
                  </a:schemeClr>
                </a:solidFill>
              </a:rPr>
              <a:t> della stessa specie di quello commesso il modello organizzativo deve essere concreto, idoneo  e effettivamente ritagliato sull’ente stesso.</a:t>
            </a:r>
          </a:p>
          <a:p>
            <a:pPr algn="just">
              <a:buNone/>
            </a:pPr>
            <a:r>
              <a:rPr lang="it-IT" sz="1800" dirty="0">
                <a:solidFill>
                  <a:schemeClr val="accent1">
                    <a:lumMod val="75000"/>
                  </a:schemeClr>
                </a:solidFill>
              </a:rPr>
              <a:t>Il MOG deve essere effettivamente idoneo, in concreto, a prevenire i reati: </a:t>
            </a:r>
            <a:r>
              <a:rPr lang="it-IT" sz="1800" b="1" dirty="0">
                <a:solidFill>
                  <a:schemeClr val="accent1">
                    <a:lumMod val="75000"/>
                  </a:schemeClr>
                </a:solidFill>
              </a:rPr>
              <a:t>NON PU0’ quindi essere UNA MERA FORMALITA’ MA DEVE ESSERE </a:t>
            </a:r>
            <a:r>
              <a:rPr lang="it-IT" sz="1800" dirty="0">
                <a:solidFill>
                  <a:schemeClr val="accent1">
                    <a:lumMod val="75000"/>
                  </a:schemeClr>
                </a:solidFill>
              </a:rPr>
              <a:t>bensì uno strumento che dotato di reale efficacia preventiva.</a:t>
            </a:r>
          </a:p>
          <a:p>
            <a:pPr marL="0" indent="0" algn="just">
              <a:buNone/>
            </a:pPr>
            <a:r>
              <a:rPr lang="it-IT" sz="1800" dirty="0">
                <a:solidFill>
                  <a:schemeClr val="accent1">
                    <a:lumMod val="75000"/>
                  </a:schemeClr>
                </a:solidFill>
              </a:rPr>
              <a:t>Il MOG deve essere specifico, ovvero costruito “su misura”, e studiato sulle effettive e specifiche esigenze dell’ente  e sulla sua natura</a:t>
            </a:r>
          </a:p>
          <a:p>
            <a:pPr marL="0" indent="0">
              <a:buNone/>
            </a:pPr>
            <a:endParaRPr lang="it-IT" altLang="it-IT" sz="1800" b="1" dirty="0">
              <a:solidFill>
                <a:srgbClr val="000000"/>
              </a:solidFill>
              <a:latin typeface="Comic Sans MS" pitchFamily="66" charset="0"/>
            </a:endParaRPr>
          </a:p>
          <a:p>
            <a:pPr marL="0" indent="0">
              <a:buNone/>
            </a:pPr>
            <a:r>
              <a:rPr lang="it-IT" altLang="it-IT" b="1" dirty="0"/>
              <a:t> </a:t>
            </a:r>
            <a:endParaRPr lang="it-IT" b="1" dirty="0"/>
          </a:p>
          <a:p>
            <a:pPr marL="0" indent="0">
              <a:buNone/>
            </a:pPr>
            <a:endParaRPr lang="it-IT" b="1" dirty="0"/>
          </a:p>
        </p:txBody>
      </p:sp>
      <p:pic>
        <p:nvPicPr>
          <p:cNvPr id="5" name="Immagine 4" descr="Immagine che contiene logo, Carattere, Elementi grafici, simbolo&#10;&#10;Il contenuto generato dall'IA potrebbe non essere corretto.">
            <a:extLst>
              <a:ext uri="{FF2B5EF4-FFF2-40B4-BE49-F238E27FC236}">
                <a16:creationId xmlns:a16="http://schemas.microsoft.com/office/drawing/2014/main" id="{5E42BE0E-6DA4-8144-24D0-B797E03769E6}"/>
              </a:ext>
            </a:extLst>
          </p:cNvPr>
          <p:cNvPicPr>
            <a:picLocks noChangeAspect="1"/>
          </p:cNvPicPr>
          <p:nvPr/>
        </p:nvPicPr>
        <p:blipFill>
          <a:blip r:embed="rId2"/>
          <a:stretch>
            <a:fillRect/>
          </a:stretch>
        </p:blipFill>
        <p:spPr>
          <a:xfrm>
            <a:off x="7314057" y="264702"/>
            <a:ext cx="1473568" cy="1473568"/>
          </a:xfrm>
          <a:prstGeom prst="rect">
            <a:avLst/>
          </a:prstGeom>
        </p:spPr>
      </p:pic>
    </p:spTree>
    <p:extLst>
      <p:ext uri="{BB962C8B-B14F-4D97-AF65-F5344CB8AC3E}">
        <p14:creationId xmlns:p14="http://schemas.microsoft.com/office/powerpoint/2010/main" val="66533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55000">
              <a:schemeClr val="bg2">
                <a:tint val="90000"/>
                <a:satMod val="92000"/>
                <a:lumMod val="120000"/>
              </a:schemeClr>
            </a:gs>
            <a:gs pos="100000">
              <a:schemeClr val="accent4">
                <a:lumMod val="40000"/>
                <a:lumOff val="60000"/>
              </a:schemeClr>
            </a:gs>
          </a:gsLst>
          <a:path path="circle">
            <a:fillToRect l="100000" b="100000"/>
          </a:path>
          <a:tileRect t="-100000" r="-100000"/>
        </a:gradFill>
        <a:effectLst/>
      </p:bgPr>
    </p:bg>
    <p:spTree>
      <p:nvGrpSpPr>
        <p:cNvPr id="1" name="">
          <a:extLst>
            <a:ext uri="{FF2B5EF4-FFF2-40B4-BE49-F238E27FC236}">
              <a16:creationId xmlns:a16="http://schemas.microsoft.com/office/drawing/2014/main" id="{3F48AE2E-995A-20B0-048C-C7F7EE4837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983DD54-34DE-9D68-B67B-5DEC7BB3AC29}"/>
              </a:ext>
            </a:extLst>
          </p:cNvPr>
          <p:cNvSpPr>
            <a:spLocks noGrp="1"/>
          </p:cNvSpPr>
          <p:nvPr>
            <p:ph type="title"/>
          </p:nvPr>
        </p:nvSpPr>
        <p:spPr>
          <a:xfrm>
            <a:off x="1945202" y="361041"/>
            <a:ext cx="5478856" cy="1280890"/>
          </a:xfrm>
        </p:spPr>
        <p:txBody>
          <a:bodyPr>
            <a:normAutofit fontScale="90000"/>
          </a:bodyPr>
          <a:lstStyle/>
          <a:p>
            <a:r>
              <a:rPr b="1" dirty="0">
                <a:solidFill>
                  <a:schemeClr val="accent1">
                    <a:lumMod val="75000"/>
                  </a:schemeClr>
                </a:solidFill>
              </a:rPr>
              <a:t>I </a:t>
            </a:r>
            <a:r>
              <a:rPr lang="it-IT" altLang="it-IT" b="1" dirty="0">
                <a:solidFill>
                  <a:schemeClr val="accent1">
                    <a:lumMod val="75000"/>
                  </a:schemeClr>
                </a:solidFill>
              </a:rPr>
              <a:t>COME PROGETTARE UN MODELLO ORGANIZZATIVO</a:t>
            </a:r>
            <a:br>
              <a:rPr lang="it-IT" altLang="it-IT" sz="3600" dirty="0">
                <a:solidFill>
                  <a:schemeClr val="accent2">
                    <a:lumMod val="60000"/>
                    <a:lumOff val="40000"/>
                  </a:schemeClr>
                </a:solidFill>
              </a:rPr>
            </a:br>
            <a:endParaRPr dirty="0"/>
          </a:p>
        </p:txBody>
      </p:sp>
      <p:sp>
        <p:nvSpPr>
          <p:cNvPr id="3" name="Content Placeholder 2">
            <a:extLst>
              <a:ext uri="{FF2B5EF4-FFF2-40B4-BE49-F238E27FC236}">
                <a16:creationId xmlns:a16="http://schemas.microsoft.com/office/drawing/2014/main" id="{1A5643CB-5C65-4644-75A7-FC388C93F3E7}"/>
              </a:ext>
            </a:extLst>
          </p:cNvPr>
          <p:cNvSpPr>
            <a:spLocks noGrp="1"/>
          </p:cNvSpPr>
          <p:nvPr>
            <p:ph idx="1"/>
          </p:nvPr>
        </p:nvSpPr>
        <p:spPr>
          <a:xfrm>
            <a:off x="972000" y="2057400"/>
            <a:ext cx="7200000" cy="3600000"/>
          </a:xfrm>
        </p:spPr>
        <p:txBody>
          <a:bodyPr>
            <a:normAutofit fontScale="85000" lnSpcReduction="10000"/>
          </a:bodyPr>
          <a:lstStyle/>
          <a:p>
            <a:pPr>
              <a:buNone/>
            </a:pPr>
            <a:r>
              <a:rPr lang="it-IT" b="1" dirty="0"/>
              <a:t> </a:t>
            </a:r>
            <a:r>
              <a:rPr lang="it-IT" sz="1800" dirty="0">
                <a:solidFill>
                  <a:schemeClr val="accent1">
                    <a:lumMod val="75000"/>
                  </a:schemeClr>
                </a:solidFill>
              </a:rPr>
              <a:t>L’art. 6, comma 2 del Decreto 231 prevede che un MOG deve possedere le seguenti </a:t>
            </a:r>
            <a:r>
              <a:rPr lang="it-IT" sz="1800" b="1" dirty="0">
                <a:solidFill>
                  <a:schemeClr val="accent1">
                    <a:lumMod val="75000"/>
                  </a:schemeClr>
                </a:solidFill>
              </a:rPr>
              <a:t>caratteristiche minime </a:t>
            </a:r>
            <a:r>
              <a:rPr lang="it-IT" sz="1800" dirty="0">
                <a:solidFill>
                  <a:schemeClr val="accent1">
                    <a:lumMod val="75000"/>
                  </a:schemeClr>
                </a:solidFill>
              </a:rPr>
              <a:t>per essere </a:t>
            </a:r>
            <a:r>
              <a:rPr lang="it-IT" sz="1800" b="1" dirty="0">
                <a:solidFill>
                  <a:schemeClr val="accent1">
                    <a:lumMod val="75000"/>
                  </a:schemeClr>
                </a:solidFill>
              </a:rPr>
              <a:t>efficace</a:t>
            </a:r>
            <a:r>
              <a:rPr lang="it-IT" sz="1800" dirty="0">
                <a:solidFill>
                  <a:schemeClr val="accent1">
                    <a:lumMod val="75000"/>
                  </a:schemeClr>
                </a:solidFill>
              </a:rPr>
              <a:t> (cioè per fungere da esimente):</a:t>
            </a:r>
          </a:p>
          <a:p>
            <a:pPr>
              <a:buFont typeface="Arial" panose="020B0604020202020204" pitchFamily="34" charset="0"/>
              <a:buChar char="•"/>
            </a:pPr>
            <a:r>
              <a:rPr lang="it-IT" sz="1800" dirty="0">
                <a:solidFill>
                  <a:schemeClr val="accent1">
                    <a:lumMod val="75000"/>
                  </a:schemeClr>
                </a:solidFill>
              </a:rPr>
              <a:t>individuazione delle </a:t>
            </a:r>
            <a:r>
              <a:rPr lang="it-IT" sz="1800" b="1" dirty="0">
                <a:solidFill>
                  <a:schemeClr val="accent1">
                    <a:lumMod val="75000"/>
                  </a:schemeClr>
                </a:solidFill>
              </a:rPr>
              <a:t>attività</a:t>
            </a:r>
            <a:r>
              <a:rPr lang="it-IT" sz="1800" dirty="0">
                <a:solidFill>
                  <a:schemeClr val="accent1">
                    <a:lumMod val="75000"/>
                  </a:schemeClr>
                </a:solidFill>
              </a:rPr>
              <a:t> nel cui ambito possono essere commessi reati (c.d. </a:t>
            </a:r>
            <a:r>
              <a:rPr lang="it-IT" sz="1800" b="1" dirty="0">
                <a:solidFill>
                  <a:schemeClr val="accent1">
                    <a:lumMod val="75000"/>
                  </a:schemeClr>
                </a:solidFill>
              </a:rPr>
              <a:t>mappatura delle aree di rischio</a:t>
            </a:r>
            <a:r>
              <a:rPr lang="it-IT" sz="1800" dirty="0">
                <a:solidFill>
                  <a:schemeClr val="accent1">
                    <a:lumMod val="75000"/>
                  </a:schemeClr>
                </a:solidFill>
              </a:rPr>
              <a:t>);</a:t>
            </a:r>
          </a:p>
          <a:p>
            <a:pPr>
              <a:buFont typeface="Arial" panose="020B0604020202020204" pitchFamily="34" charset="0"/>
              <a:buChar char="•"/>
            </a:pPr>
            <a:r>
              <a:rPr lang="it-IT" sz="1800" dirty="0">
                <a:solidFill>
                  <a:schemeClr val="accent1">
                    <a:lumMod val="75000"/>
                  </a:schemeClr>
                </a:solidFill>
              </a:rPr>
              <a:t>previsione di specifici </a:t>
            </a:r>
            <a:r>
              <a:rPr lang="it-IT" sz="1800" b="1" dirty="0">
                <a:solidFill>
                  <a:schemeClr val="accent1">
                    <a:lumMod val="75000"/>
                  </a:schemeClr>
                </a:solidFill>
              </a:rPr>
              <a:t>protocolli</a:t>
            </a:r>
            <a:r>
              <a:rPr lang="it-IT" sz="1800" dirty="0">
                <a:solidFill>
                  <a:schemeClr val="accent1">
                    <a:lumMod val="75000"/>
                  </a:schemeClr>
                </a:solidFill>
              </a:rPr>
              <a:t> diretti a </a:t>
            </a:r>
            <a:r>
              <a:rPr lang="it-IT" sz="1800" b="1" dirty="0">
                <a:solidFill>
                  <a:schemeClr val="accent1">
                    <a:lumMod val="75000"/>
                  </a:schemeClr>
                </a:solidFill>
              </a:rPr>
              <a:t>programmare la formazione e l’attuazione delle decisioni</a:t>
            </a:r>
            <a:r>
              <a:rPr lang="it-IT" sz="1800" dirty="0">
                <a:solidFill>
                  <a:schemeClr val="accent1">
                    <a:lumMod val="75000"/>
                  </a:schemeClr>
                </a:solidFill>
              </a:rPr>
              <a:t> dell’ente in relazione ai reati da prevenire;</a:t>
            </a:r>
          </a:p>
          <a:p>
            <a:pPr>
              <a:buFont typeface="Arial" panose="020B0604020202020204" pitchFamily="34" charset="0"/>
              <a:buChar char="•"/>
            </a:pPr>
            <a:r>
              <a:rPr lang="it-IT" sz="1800" dirty="0">
                <a:solidFill>
                  <a:schemeClr val="accent1">
                    <a:lumMod val="75000"/>
                  </a:schemeClr>
                </a:solidFill>
              </a:rPr>
              <a:t>Individuazione delle modalità di </a:t>
            </a:r>
            <a:r>
              <a:rPr lang="it-IT" sz="1800" b="1" dirty="0">
                <a:solidFill>
                  <a:schemeClr val="accent1">
                    <a:lumMod val="75000"/>
                  </a:schemeClr>
                </a:solidFill>
              </a:rPr>
              <a:t>gestione delle risorse finanziarie</a:t>
            </a:r>
            <a:r>
              <a:rPr lang="it-IT" sz="1800" dirty="0">
                <a:solidFill>
                  <a:schemeClr val="accent1">
                    <a:lumMod val="75000"/>
                  </a:schemeClr>
                </a:solidFill>
              </a:rPr>
              <a:t> idonee ad impedire la commissione dei reati;</a:t>
            </a:r>
          </a:p>
          <a:p>
            <a:pPr>
              <a:buFont typeface="Arial" panose="020B0604020202020204" pitchFamily="34" charset="0"/>
              <a:buChar char="•"/>
            </a:pPr>
            <a:r>
              <a:rPr lang="it-IT" sz="1800" dirty="0">
                <a:solidFill>
                  <a:schemeClr val="accent1">
                    <a:lumMod val="75000"/>
                  </a:schemeClr>
                </a:solidFill>
              </a:rPr>
              <a:t>previsione di </a:t>
            </a:r>
            <a:r>
              <a:rPr lang="it-IT" sz="1800" b="1" dirty="0">
                <a:solidFill>
                  <a:schemeClr val="accent1">
                    <a:lumMod val="75000"/>
                  </a:schemeClr>
                </a:solidFill>
              </a:rPr>
              <a:t>obblighi di informazione nei confronti dell’organismo</a:t>
            </a:r>
            <a:r>
              <a:rPr lang="it-IT" sz="1800" dirty="0">
                <a:solidFill>
                  <a:schemeClr val="accent1">
                    <a:lumMod val="75000"/>
                  </a:schemeClr>
                </a:solidFill>
              </a:rPr>
              <a:t> deputato a vigilare sul funzionamento e l’osservanza dei modelli (</a:t>
            </a:r>
            <a:r>
              <a:rPr lang="it-IT" sz="1800" dirty="0" err="1">
                <a:solidFill>
                  <a:schemeClr val="accent1">
                    <a:lumMod val="75000"/>
                  </a:schemeClr>
                </a:solidFill>
              </a:rPr>
              <a:t>OdV</a:t>
            </a:r>
            <a:r>
              <a:rPr lang="it-IT" sz="1800" dirty="0">
                <a:solidFill>
                  <a:schemeClr val="accent1">
                    <a:lumMod val="75000"/>
                  </a:schemeClr>
                </a:solidFill>
              </a:rPr>
              <a:t>);</a:t>
            </a:r>
          </a:p>
          <a:p>
            <a:pPr>
              <a:buFont typeface="Arial" panose="020B0604020202020204" pitchFamily="34" charset="0"/>
              <a:buChar char="•"/>
            </a:pPr>
            <a:r>
              <a:rPr lang="it-IT" sz="1800" dirty="0">
                <a:solidFill>
                  <a:schemeClr val="accent1">
                    <a:lumMod val="75000"/>
                  </a:schemeClr>
                </a:solidFill>
              </a:rPr>
              <a:t>previsione di un </a:t>
            </a:r>
            <a:r>
              <a:rPr lang="it-IT" sz="1800" b="1" dirty="0">
                <a:solidFill>
                  <a:schemeClr val="accent1">
                    <a:lumMod val="75000"/>
                  </a:schemeClr>
                </a:solidFill>
              </a:rPr>
              <a:t>sistema disciplinare</a:t>
            </a:r>
            <a:r>
              <a:rPr lang="it-IT" sz="1800" dirty="0">
                <a:solidFill>
                  <a:schemeClr val="accent1">
                    <a:lumMod val="75000"/>
                  </a:schemeClr>
                </a:solidFill>
              </a:rPr>
              <a:t> idoneo a sanzionare il mancato rispetto delle misure indicate nel MOG.</a:t>
            </a:r>
          </a:p>
          <a:p>
            <a:pPr marL="0" indent="0">
              <a:buNone/>
            </a:pPr>
            <a:endParaRPr dirty="0"/>
          </a:p>
        </p:txBody>
      </p:sp>
      <p:pic>
        <p:nvPicPr>
          <p:cNvPr id="5" name="Immagine 4" descr="Immagine che contiene logo, Carattere, Elementi grafici, simbolo&#10;&#10;Il contenuto generato dall'IA potrebbe non essere corretto.">
            <a:extLst>
              <a:ext uri="{FF2B5EF4-FFF2-40B4-BE49-F238E27FC236}">
                <a16:creationId xmlns:a16="http://schemas.microsoft.com/office/drawing/2014/main" id="{EA288503-A60F-E475-0EB6-243A2A64C87D}"/>
              </a:ext>
            </a:extLst>
          </p:cNvPr>
          <p:cNvPicPr>
            <a:picLocks noChangeAspect="1"/>
          </p:cNvPicPr>
          <p:nvPr/>
        </p:nvPicPr>
        <p:blipFill>
          <a:blip r:embed="rId2"/>
          <a:stretch>
            <a:fillRect/>
          </a:stretch>
        </p:blipFill>
        <p:spPr>
          <a:xfrm>
            <a:off x="7314057" y="264702"/>
            <a:ext cx="1473568" cy="1473568"/>
          </a:xfrm>
          <a:prstGeom prst="rect">
            <a:avLst/>
          </a:prstGeom>
        </p:spPr>
      </p:pic>
    </p:spTree>
    <p:extLst>
      <p:ext uri="{BB962C8B-B14F-4D97-AF65-F5344CB8AC3E}">
        <p14:creationId xmlns:p14="http://schemas.microsoft.com/office/powerpoint/2010/main" val="26015584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477055-829A-39E7-3EBC-ADD1C3E498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D7A72E-83FE-6765-A922-676C467012A0}"/>
              </a:ext>
            </a:extLst>
          </p:cNvPr>
          <p:cNvSpPr>
            <a:spLocks noGrp="1"/>
          </p:cNvSpPr>
          <p:nvPr>
            <p:ph type="title"/>
          </p:nvPr>
        </p:nvSpPr>
        <p:spPr>
          <a:xfrm>
            <a:off x="1945201" y="417282"/>
            <a:ext cx="6589199" cy="1280890"/>
          </a:xfrm>
        </p:spPr>
        <p:txBody>
          <a:bodyPr/>
          <a:lstStyle/>
          <a:p>
            <a:r>
              <a:rPr lang="it-IT" altLang="it-IT" b="1" dirty="0">
                <a:solidFill>
                  <a:schemeClr val="accent1">
                    <a:lumMod val="75000"/>
                  </a:schemeClr>
                </a:solidFill>
              </a:rPr>
              <a:t>LE SANZIONI</a:t>
            </a:r>
            <a:endParaRPr b="1" dirty="0">
              <a:solidFill>
                <a:schemeClr val="accent1">
                  <a:lumMod val="75000"/>
                </a:schemeClr>
              </a:solidFill>
            </a:endParaRPr>
          </a:p>
        </p:txBody>
      </p:sp>
      <p:sp>
        <p:nvSpPr>
          <p:cNvPr id="3" name="Content Placeholder 2">
            <a:extLst>
              <a:ext uri="{FF2B5EF4-FFF2-40B4-BE49-F238E27FC236}">
                <a16:creationId xmlns:a16="http://schemas.microsoft.com/office/drawing/2014/main" id="{C46FE0AD-7EB5-12E5-347E-A6B76030FBA8}"/>
              </a:ext>
            </a:extLst>
          </p:cNvPr>
          <p:cNvSpPr>
            <a:spLocks noGrp="1"/>
          </p:cNvSpPr>
          <p:nvPr>
            <p:ph idx="1"/>
          </p:nvPr>
        </p:nvSpPr>
        <p:spPr>
          <a:xfrm>
            <a:off x="972000" y="1262743"/>
            <a:ext cx="7200000" cy="5476589"/>
          </a:xfrm>
        </p:spPr>
        <p:txBody>
          <a:bodyPr>
            <a:normAutofit fontScale="62500" lnSpcReduction="20000"/>
          </a:bodyPr>
          <a:lstStyle/>
          <a:p>
            <a:pPr>
              <a:buNone/>
            </a:pPr>
            <a:r>
              <a:rPr lang="it-IT" altLang="it-IT" b="1" dirty="0">
                <a:solidFill>
                  <a:schemeClr val="accent1">
                    <a:lumMod val="75000"/>
                  </a:schemeClr>
                </a:solidFill>
              </a:rPr>
              <a:t>LE SANZIONI ECONOMICHE</a:t>
            </a:r>
            <a:endParaRPr lang="it-IT" b="1" dirty="0">
              <a:solidFill>
                <a:schemeClr val="accent1">
                  <a:lumMod val="75000"/>
                </a:schemeClr>
              </a:solidFill>
            </a:endParaRPr>
          </a:p>
          <a:p>
            <a:pPr>
              <a:buNone/>
            </a:pPr>
            <a:r>
              <a:rPr lang="it-IT" b="1" dirty="0">
                <a:solidFill>
                  <a:schemeClr val="accent1">
                    <a:lumMod val="75000"/>
                  </a:schemeClr>
                </a:solidFill>
              </a:rPr>
              <a:t>- </a:t>
            </a:r>
            <a:r>
              <a:rPr lang="it-IT" sz="1800" dirty="0">
                <a:solidFill>
                  <a:schemeClr val="accent1">
                    <a:lumMod val="75000"/>
                  </a:schemeClr>
                </a:solidFill>
              </a:rPr>
              <a:t>il Decreto 231 prevede </a:t>
            </a:r>
            <a:r>
              <a:rPr lang="it-IT" sz="1800" b="1" dirty="0">
                <a:solidFill>
                  <a:schemeClr val="accent1">
                    <a:lumMod val="75000"/>
                  </a:schemeClr>
                </a:solidFill>
              </a:rPr>
              <a:t>sanzioni pecuniarie</a:t>
            </a:r>
            <a:r>
              <a:rPr lang="it-IT" sz="1800" dirty="0">
                <a:solidFill>
                  <a:schemeClr val="accent1">
                    <a:lumMod val="75000"/>
                  </a:schemeClr>
                </a:solidFill>
              </a:rPr>
              <a:t>, che si applicano sempre. L’irrogazione delle sanzioni pecuniarie si articola in due fasi:</a:t>
            </a:r>
          </a:p>
          <a:p>
            <a:pPr>
              <a:buFont typeface="Arial" panose="020B0604020202020204" pitchFamily="34" charset="0"/>
              <a:buChar char="•"/>
            </a:pPr>
            <a:r>
              <a:rPr lang="it-IT" sz="1800" dirty="0">
                <a:solidFill>
                  <a:schemeClr val="accent1">
                    <a:lumMod val="75000"/>
                  </a:schemeClr>
                </a:solidFill>
              </a:rPr>
              <a:t>il giudice stabilisce l’ammontare delle </a:t>
            </a:r>
            <a:r>
              <a:rPr lang="it-IT" sz="1800" b="1" dirty="0">
                <a:solidFill>
                  <a:schemeClr val="accent1">
                    <a:lumMod val="75000"/>
                  </a:schemeClr>
                </a:solidFill>
              </a:rPr>
              <a:t>quote</a:t>
            </a:r>
            <a:r>
              <a:rPr lang="it-IT" sz="1800" dirty="0">
                <a:solidFill>
                  <a:schemeClr val="accent1">
                    <a:lumMod val="75000"/>
                  </a:schemeClr>
                </a:solidFill>
              </a:rPr>
              <a:t> di sanzione, sulla base di una serie di indici di gravità del reato (gravità del fatto, grado di responsabilità dell’ente, eventuale attività svolta per eliminare o attenuare le conseguenze del fatto);</a:t>
            </a:r>
          </a:p>
          <a:p>
            <a:pPr>
              <a:buFont typeface="Arial" panose="020B0604020202020204" pitchFamily="34" charset="0"/>
              <a:buChar char="•"/>
            </a:pPr>
            <a:r>
              <a:rPr lang="it-IT" sz="1800" dirty="0">
                <a:solidFill>
                  <a:schemeClr val="accent1">
                    <a:lumMod val="75000"/>
                  </a:schemeClr>
                </a:solidFill>
              </a:rPr>
              <a:t>il giudice stabilisce il </a:t>
            </a:r>
            <a:r>
              <a:rPr lang="it-IT" sz="1800" b="1" dirty="0">
                <a:solidFill>
                  <a:schemeClr val="accent1">
                    <a:lumMod val="75000"/>
                  </a:schemeClr>
                </a:solidFill>
              </a:rPr>
              <a:t>valore monetario della singola quota</a:t>
            </a:r>
            <a:r>
              <a:rPr lang="it-IT" sz="1800" dirty="0">
                <a:solidFill>
                  <a:schemeClr val="accent1">
                    <a:lumMod val="75000"/>
                  </a:schemeClr>
                </a:solidFill>
              </a:rPr>
              <a:t> (fra un minimo di € 258,23 ed un massimo di € 1.549,37), in considerazione delle condizioni economiche e patrimoniali dell’ente. In base a questo sistema, le sanzioni pecuniarie oscillano da un </a:t>
            </a:r>
            <a:r>
              <a:rPr lang="it-IT" sz="1800" b="1" dirty="0">
                <a:solidFill>
                  <a:schemeClr val="accent1">
                    <a:lumMod val="75000"/>
                  </a:schemeClr>
                </a:solidFill>
              </a:rPr>
              <a:t>minimo di € 25.852,84 ad un massimo di € 1.549.370,69.</a:t>
            </a:r>
            <a:endParaRPr lang="it-IT" sz="1800" dirty="0">
              <a:solidFill>
                <a:schemeClr val="accent1">
                  <a:lumMod val="75000"/>
                </a:schemeClr>
              </a:solidFill>
            </a:endParaRPr>
          </a:p>
          <a:p>
            <a:pPr>
              <a:buNone/>
            </a:pPr>
            <a:r>
              <a:rPr lang="it-IT" sz="1800" dirty="0">
                <a:solidFill>
                  <a:schemeClr val="accent1">
                    <a:lumMod val="75000"/>
                  </a:schemeClr>
                </a:solidFill>
              </a:rPr>
              <a:t>La sanzione può essere </a:t>
            </a:r>
            <a:r>
              <a:rPr lang="it-IT" sz="1800" b="1" dirty="0">
                <a:solidFill>
                  <a:schemeClr val="accent1">
                    <a:lumMod val="75000"/>
                  </a:schemeClr>
                </a:solidFill>
              </a:rPr>
              <a:t>ridotta, fino a 2/3</a:t>
            </a:r>
            <a:r>
              <a:rPr lang="it-IT" sz="1800" dirty="0">
                <a:solidFill>
                  <a:schemeClr val="accent1">
                    <a:lumMod val="75000"/>
                  </a:schemeClr>
                </a:solidFill>
              </a:rPr>
              <a:t>, in una serie di casi, ovvero qualora:</a:t>
            </a:r>
          </a:p>
          <a:p>
            <a:pPr>
              <a:buFont typeface="Arial" panose="020B0604020202020204" pitchFamily="34" charset="0"/>
              <a:buChar char="•"/>
            </a:pPr>
            <a:r>
              <a:rPr lang="it-IT" sz="1800" dirty="0">
                <a:solidFill>
                  <a:schemeClr val="accent1">
                    <a:lumMod val="75000"/>
                  </a:schemeClr>
                </a:solidFill>
              </a:rPr>
              <a:t>sia accertato il prevalente interesse dell’autore del reato e nessuno o scarso vantaggio per l’ente;</a:t>
            </a:r>
          </a:p>
          <a:p>
            <a:pPr>
              <a:buFont typeface="Arial" panose="020B0604020202020204" pitchFamily="34" charset="0"/>
              <a:buChar char="•"/>
            </a:pPr>
            <a:r>
              <a:rPr lang="it-IT" sz="1800" dirty="0">
                <a:solidFill>
                  <a:schemeClr val="accent1">
                    <a:lumMod val="75000"/>
                  </a:schemeClr>
                </a:solidFill>
              </a:rPr>
              <a:t>il danno patrimoniale sia di lieve entità;</a:t>
            </a:r>
          </a:p>
          <a:p>
            <a:pPr>
              <a:buFont typeface="Arial" panose="020B0604020202020204" pitchFamily="34" charset="0"/>
              <a:buChar char="•"/>
            </a:pPr>
            <a:r>
              <a:rPr lang="it-IT" sz="1800" dirty="0">
                <a:solidFill>
                  <a:schemeClr val="accent1">
                    <a:lumMod val="75000"/>
                  </a:schemeClr>
                </a:solidFill>
              </a:rPr>
              <a:t>il danno patrimoniale sia stato risarcito;</a:t>
            </a:r>
          </a:p>
          <a:p>
            <a:pPr>
              <a:buFont typeface="Arial" panose="020B0604020202020204" pitchFamily="34" charset="0"/>
              <a:buChar char="•"/>
            </a:pPr>
            <a:r>
              <a:rPr lang="it-IT" sz="1800" dirty="0">
                <a:solidFill>
                  <a:schemeClr val="accent1">
                    <a:lumMod val="75000"/>
                  </a:schemeClr>
                </a:solidFill>
              </a:rPr>
              <a:t>sia stato adottato, dopo la commissione del reato, un efficace MOG</a:t>
            </a:r>
            <a:r>
              <a:rPr lang="it-IT" dirty="0">
                <a:solidFill>
                  <a:schemeClr val="accent1">
                    <a:lumMod val="75000"/>
                  </a:schemeClr>
                </a:solidFill>
              </a:rPr>
              <a:t>.</a:t>
            </a:r>
          </a:p>
          <a:p>
            <a:pPr>
              <a:buNone/>
            </a:pPr>
            <a:r>
              <a:rPr lang="it-IT" b="1" dirty="0">
                <a:solidFill>
                  <a:schemeClr val="accent1">
                    <a:lumMod val="75000"/>
                  </a:schemeClr>
                </a:solidFill>
              </a:rPr>
              <a:t>LE SANZIONI INTERDITTIVE</a:t>
            </a:r>
          </a:p>
          <a:p>
            <a:pPr>
              <a:buNone/>
            </a:pPr>
            <a:r>
              <a:rPr lang="it-IT" sz="1600" dirty="0">
                <a:solidFill>
                  <a:schemeClr val="accent1">
                    <a:lumMod val="75000"/>
                  </a:schemeClr>
                </a:solidFill>
              </a:rPr>
              <a:t>Esse costituite da:</a:t>
            </a:r>
          </a:p>
          <a:p>
            <a:pPr>
              <a:buFont typeface="Arial" panose="020B0604020202020204" pitchFamily="34" charset="0"/>
              <a:buChar char="•"/>
            </a:pPr>
            <a:r>
              <a:rPr lang="it-IT" sz="1800" b="1" dirty="0">
                <a:solidFill>
                  <a:schemeClr val="accent1">
                    <a:lumMod val="75000"/>
                  </a:schemeClr>
                </a:solidFill>
              </a:rPr>
              <a:t>interdizione dell’esercizio dell’attività d’impresa</a:t>
            </a:r>
            <a:r>
              <a:rPr lang="it-IT" sz="1800" dirty="0">
                <a:solidFill>
                  <a:schemeClr val="accent1">
                    <a:lumMod val="75000"/>
                  </a:schemeClr>
                </a:solidFill>
              </a:rPr>
              <a:t>;</a:t>
            </a:r>
          </a:p>
          <a:p>
            <a:pPr>
              <a:buFont typeface="Arial" panose="020B0604020202020204" pitchFamily="34" charset="0"/>
              <a:buChar char="•"/>
            </a:pPr>
            <a:r>
              <a:rPr lang="it-IT" sz="1800" b="1" dirty="0">
                <a:solidFill>
                  <a:schemeClr val="accent1">
                    <a:lumMod val="75000"/>
                  </a:schemeClr>
                </a:solidFill>
              </a:rPr>
              <a:t>sospensione o revoca di autorizzazioni e licenze</a:t>
            </a:r>
            <a:r>
              <a:rPr lang="it-IT" sz="1800" dirty="0">
                <a:solidFill>
                  <a:schemeClr val="accent1">
                    <a:lumMod val="75000"/>
                  </a:schemeClr>
                </a:solidFill>
              </a:rPr>
              <a:t>;</a:t>
            </a:r>
          </a:p>
          <a:p>
            <a:pPr>
              <a:buFont typeface="Arial" panose="020B0604020202020204" pitchFamily="34" charset="0"/>
              <a:buChar char="•"/>
            </a:pPr>
            <a:r>
              <a:rPr lang="it-IT" sz="1800" b="1" dirty="0">
                <a:solidFill>
                  <a:schemeClr val="accent1">
                    <a:lumMod val="75000"/>
                  </a:schemeClr>
                </a:solidFill>
              </a:rPr>
              <a:t>divieto di contrattare con la P.A.</a:t>
            </a:r>
            <a:r>
              <a:rPr lang="it-IT" sz="1800" dirty="0">
                <a:solidFill>
                  <a:schemeClr val="accent1">
                    <a:lumMod val="75000"/>
                  </a:schemeClr>
                </a:solidFill>
              </a:rPr>
              <a:t>;</a:t>
            </a:r>
          </a:p>
          <a:p>
            <a:pPr>
              <a:buFont typeface="Arial" panose="020B0604020202020204" pitchFamily="34" charset="0"/>
              <a:buChar char="•"/>
            </a:pPr>
            <a:r>
              <a:rPr lang="it-IT" sz="1800" b="1" dirty="0">
                <a:solidFill>
                  <a:schemeClr val="accent1">
                    <a:lumMod val="75000"/>
                  </a:schemeClr>
                </a:solidFill>
              </a:rPr>
              <a:t>esclusione e revoca, di finanziamenti, sussidi, contributi, agevolazioni</a:t>
            </a:r>
            <a:r>
              <a:rPr lang="it-IT" sz="1800" dirty="0">
                <a:solidFill>
                  <a:schemeClr val="accent1">
                    <a:lumMod val="75000"/>
                  </a:schemeClr>
                </a:solidFill>
              </a:rPr>
              <a:t>;</a:t>
            </a:r>
          </a:p>
          <a:p>
            <a:pPr>
              <a:buFont typeface="Arial" panose="020B0604020202020204" pitchFamily="34" charset="0"/>
              <a:buChar char="•"/>
            </a:pPr>
            <a:r>
              <a:rPr lang="it-IT" sz="1800" b="1" dirty="0">
                <a:solidFill>
                  <a:schemeClr val="accent1">
                    <a:lumMod val="75000"/>
                  </a:schemeClr>
                </a:solidFill>
              </a:rPr>
              <a:t>divieto di pubblicizzare beni e servizi</a:t>
            </a:r>
            <a:r>
              <a:rPr lang="it-IT" sz="1800" dirty="0">
                <a:solidFill>
                  <a:schemeClr val="accent1">
                    <a:lumMod val="75000"/>
                  </a:schemeClr>
                </a:solidFill>
              </a:rPr>
              <a:t>.</a:t>
            </a:r>
          </a:p>
          <a:p>
            <a:pPr>
              <a:buNone/>
            </a:pPr>
            <a:endParaRPr lang="it-IT" b="1" dirty="0"/>
          </a:p>
          <a:p>
            <a:pPr>
              <a:buNone/>
            </a:pPr>
            <a:endParaRPr lang="it-IT" b="1" dirty="0"/>
          </a:p>
          <a:p>
            <a:pPr marL="0" indent="0">
              <a:buNone/>
            </a:pPr>
            <a:endParaRPr dirty="0"/>
          </a:p>
        </p:txBody>
      </p:sp>
      <p:pic>
        <p:nvPicPr>
          <p:cNvPr id="5" name="Immagine 4" descr="Immagine che contiene logo, Carattere, Elementi grafici, simbolo&#10;&#10;Il contenuto generato dall'IA potrebbe non essere corretto.">
            <a:extLst>
              <a:ext uri="{FF2B5EF4-FFF2-40B4-BE49-F238E27FC236}">
                <a16:creationId xmlns:a16="http://schemas.microsoft.com/office/drawing/2014/main" id="{22B4E9EC-D7A3-7BC0-49A1-D2A904DD5A24}"/>
              </a:ext>
            </a:extLst>
          </p:cNvPr>
          <p:cNvPicPr>
            <a:picLocks noChangeAspect="1"/>
          </p:cNvPicPr>
          <p:nvPr/>
        </p:nvPicPr>
        <p:blipFill>
          <a:blip r:embed="rId2"/>
          <a:stretch>
            <a:fillRect/>
          </a:stretch>
        </p:blipFill>
        <p:spPr>
          <a:xfrm>
            <a:off x="7314057" y="264702"/>
            <a:ext cx="1473568" cy="1473568"/>
          </a:xfrm>
          <a:prstGeom prst="rect">
            <a:avLst/>
          </a:prstGeom>
        </p:spPr>
      </p:pic>
    </p:spTree>
    <p:extLst>
      <p:ext uri="{BB962C8B-B14F-4D97-AF65-F5344CB8AC3E}">
        <p14:creationId xmlns:p14="http://schemas.microsoft.com/office/powerpoint/2010/main" val="15181706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52000">
              <a:schemeClr val="bg2">
                <a:tint val="90000"/>
                <a:satMod val="92000"/>
                <a:lumMod val="120000"/>
              </a:schemeClr>
            </a:gs>
            <a:gs pos="100000">
              <a:schemeClr val="accent4">
                <a:lumMod val="40000"/>
                <a:lumOff val="60000"/>
              </a:schemeClr>
            </a:gs>
          </a:gsLst>
          <a:path path="circle">
            <a:fillToRect l="100000" b="100000"/>
          </a:path>
          <a:tileRect t="-100000" r="-100000"/>
        </a:gradFill>
        <a:effectLst/>
      </p:bgPr>
    </p:bg>
    <p:spTree>
      <p:nvGrpSpPr>
        <p:cNvPr id="1" name="">
          <a:extLst>
            <a:ext uri="{FF2B5EF4-FFF2-40B4-BE49-F238E27FC236}">
              <a16:creationId xmlns:a16="http://schemas.microsoft.com/office/drawing/2014/main" id="{80C83492-5563-CEC1-02EE-34FC064C1A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D07B20-25EB-074D-8C53-DD4E3C6F31FE}"/>
              </a:ext>
            </a:extLst>
          </p:cNvPr>
          <p:cNvSpPr>
            <a:spLocks noGrp="1"/>
          </p:cNvSpPr>
          <p:nvPr>
            <p:ph type="title"/>
          </p:nvPr>
        </p:nvSpPr>
        <p:spPr>
          <a:xfrm>
            <a:off x="1945202" y="319303"/>
            <a:ext cx="5555056" cy="1280890"/>
          </a:xfrm>
        </p:spPr>
        <p:txBody>
          <a:bodyPr>
            <a:normAutofit fontScale="90000"/>
          </a:bodyPr>
          <a:lstStyle/>
          <a:p>
            <a:r>
              <a:rPr lang="it-IT" altLang="it-IT" b="1" dirty="0">
                <a:solidFill>
                  <a:schemeClr val="accent1">
                    <a:lumMod val="75000"/>
                  </a:schemeClr>
                </a:solidFill>
              </a:rPr>
              <a:t>L’ IMPORTANZA ANCHE DI UN ORGANISMO DI VIGILANZA</a:t>
            </a:r>
            <a:br>
              <a:rPr lang="it-IT" altLang="it-IT" b="1" dirty="0">
                <a:solidFill>
                  <a:schemeClr val="accent1">
                    <a:lumMod val="75000"/>
                  </a:schemeClr>
                </a:solidFill>
              </a:rPr>
            </a:br>
            <a:endParaRPr b="1" dirty="0">
              <a:solidFill>
                <a:schemeClr val="accent1">
                  <a:lumMod val="75000"/>
                </a:schemeClr>
              </a:solidFill>
            </a:endParaRPr>
          </a:p>
        </p:txBody>
      </p:sp>
      <p:sp>
        <p:nvSpPr>
          <p:cNvPr id="3" name="Content Placeholder 2">
            <a:extLst>
              <a:ext uri="{FF2B5EF4-FFF2-40B4-BE49-F238E27FC236}">
                <a16:creationId xmlns:a16="http://schemas.microsoft.com/office/drawing/2014/main" id="{0ABC85D9-F810-6B66-A240-CA31A8E92DA6}"/>
              </a:ext>
            </a:extLst>
          </p:cNvPr>
          <p:cNvSpPr>
            <a:spLocks noGrp="1"/>
          </p:cNvSpPr>
          <p:nvPr>
            <p:ph idx="1"/>
          </p:nvPr>
        </p:nvSpPr>
        <p:spPr>
          <a:xfrm>
            <a:off x="972000" y="1905000"/>
            <a:ext cx="7200000" cy="3600000"/>
          </a:xfrm>
        </p:spPr>
        <p:txBody>
          <a:bodyPr>
            <a:normAutofit fontScale="85000" lnSpcReduction="20000"/>
          </a:bodyPr>
          <a:lstStyle/>
          <a:p>
            <a:pPr>
              <a:buNone/>
            </a:pPr>
            <a:r>
              <a:rPr lang="it-IT" b="1" dirty="0"/>
              <a:t> </a:t>
            </a:r>
            <a:r>
              <a:rPr lang="it-IT" sz="1800" dirty="0">
                <a:solidFill>
                  <a:schemeClr val="accent1">
                    <a:lumMod val="75000"/>
                  </a:schemeClr>
                </a:solidFill>
              </a:rPr>
              <a:t>In particolare, le </a:t>
            </a:r>
            <a:r>
              <a:rPr lang="it-IT" sz="1800" b="1" dirty="0">
                <a:solidFill>
                  <a:schemeClr val="accent1">
                    <a:lumMod val="75000"/>
                  </a:schemeClr>
                </a:solidFill>
              </a:rPr>
              <a:t>funzioni</a:t>
            </a:r>
            <a:r>
              <a:rPr lang="it-IT" sz="1800" dirty="0">
                <a:solidFill>
                  <a:schemeClr val="accent1">
                    <a:lumMod val="75000"/>
                  </a:schemeClr>
                </a:solidFill>
              </a:rPr>
              <a:t> dell’</a:t>
            </a:r>
            <a:r>
              <a:rPr lang="it-IT" sz="1800" dirty="0" err="1">
                <a:solidFill>
                  <a:schemeClr val="accent1">
                    <a:lumMod val="75000"/>
                  </a:schemeClr>
                </a:solidFill>
              </a:rPr>
              <a:t>OdV</a:t>
            </a:r>
            <a:r>
              <a:rPr lang="it-IT" sz="1800" dirty="0">
                <a:solidFill>
                  <a:schemeClr val="accent1">
                    <a:lumMod val="75000"/>
                  </a:schemeClr>
                </a:solidFill>
              </a:rPr>
              <a:t> – che sono generalmente formalizzate in un apposito regolamento – sono le seguenti:</a:t>
            </a:r>
          </a:p>
          <a:p>
            <a:pPr>
              <a:buFont typeface="Arial" panose="020B0604020202020204" pitchFamily="34" charset="0"/>
              <a:buChar char="•"/>
            </a:pPr>
            <a:r>
              <a:rPr lang="it-IT" sz="1800" b="1" dirty="0">
                <a:solidFill>
                  <a:schemeClr val="accent1">
                    <a:lumMod val="75000"/>
                  </a:schemeClr>
                </a:solidFill>
              </a:rPr>
              <a:t>vigilanza sull’effettività del MOG</a:t>
            </a:r>
            <a:r>
              <a:rPr lang="it-IT" sz="1800" dirty="0">
                <a:solidFill>
                  <a:schemeClr val="accent1">
                    <a:lumMod val="75000"/>
                  </a:schemeClr>
                </a:solidFill>
              </a:rPr>
              <a:t>, che si sostanzia nella verifica dell’efficienza ed efficacia del MOG rispetto alla prevenzione ed all’impedimento della commissione dei reati previsti dal Decreto;</a:t>
            </a:r>
          </a:p>
          <a:p>
            <a:pPr>
              <a:buFont typeface="Arial" panose="020B0604020202020204" pitchFamily="34" charset="0"/>
              <a:buChar char="•"/>
            </a:pPr>
            <a:r>
              <a:rPr lang="it-IT" sz="1800" b="1" dirty="0">
                <a:solidFill>
                  <a:schemeClr val="accent1">
                    <a:lumMod val="75000"/>
                  </a:schemeClr>
                </a:solidFill>
              </a:rPr>
              <a:t>verifica del rispetto delle procedure</a:t>
            </a:r>
            <a:r>
              <a:rPr lang="it-IT" sz="1800" dirty="0">
                <a:solidFill>
                  <a:schemeClr val="accent1">
                    <a:lumMod val="75000"/>
                  </a:schemeClr>
                </a:solidFill>
              </a:rPr>
              <a:t> previste dal MOG, rilevazione degli eventuali scostamenti comportamentali che dovessero emergere dall’analisi dei flussi informativi e dalle segnalazioni e segnalazione all’organo dirigente, per gli opportuni provvedimenti, delle violazioni accertate del MOG che possano comportare l’insorgere di una responsabilità in capo all’ente;</a:t>
            </a:r>
          </a:p>
          <a:p>
            <a:pPr>
              <a:buFont typeface="Arial" panose="020B0604020202020204" pitchFamily="34" charset="0"/>
              <a:buChar char="•"/>
            </a:pPr>
            <a:r>
              <a:rPr lang="it-IT" sz="1800" b="1" dirty="0">
                <a:solidFill>
                  <a:schemeClr val="accent1">
                    <a:lumMod val="75000"/>
                  </a:schemeClr>
                </a:solidFill>
              </a:rPr>
              <a:t>cura dell’aggiornamento </a:t>
            </a:r>
            <a:r>
              <a:rPr lang="it-IT" sz="1800" dirty="0">
                <a:solidFill>
                  <a:schemeClr val="accent1">
                    <a:lumMod val="75000"/>
                  </a:schemeClr>
                </a:solidFill>
              </a:rPr>
              <a:t>del MOG (in conseguenza di significative violazioni delle prescrizioni del MOG, significative modificazioni dell’assetto interno della Società e/o delle modalità di svolgimento delle attività d’impresa, modifiche normative), che si sostanzia anche nella presentazione di proposte di adeguamento del MOG al </a:t>
            </a:r>
            <a:r>
              <a:rPr lang="it-IT" sz="1800" dirty="0" err="1">
                <a:solidFill>
                  <a:schemeClr val="accent1">
                    <a:lumMod val="75000"/>
                  </a:schemeClr>
                </a:solidFill>
              </a:rPr>
              <a:t>CdA</a:t>
            </a:r>
            <a:r>
              <a:rPr lang="it-IT" sz="1800" dirty="0">
                <a:solidFill>
                  <a:schemeClr val="accent1">
                    <a:lumMod val="75000"/>
                  </a:schemeClr>
                </a:solidFill>
              </a:rPr>
              <a:t>).</a:t>
            </a:r>
          </a:p>
          <a:p>
            <a:pPr marL="0" indent="0">
              <a:buNone/>
            </a:pPr>
            <a:endParaRPr dirty="0"/>
          </a:p>
        </p:txBody>
      </p:sp>
      <p:sp>
        <p:nvSpPr>
          <p:cNvPr id="5" name="Oval 13">
            <a:extLst>
              <a:ext uri="{FF2B5EF4-FFF2-40B4-BE49-F238E27FC236}">
                <a16:creationId xmlns:a16="http://schemas.microsoft.com/office/drawing/2014/main" id="{11C5DB69-F7E6-4A18-D9EB-40728F77FE2C}"/>
              </a:ext>
            </a:extLst>
          </p:cNvPr>
          <p:cNvSpPr>
            <a:spLocks noChangeArrowheads="1"/>
          </p:cNvSpPr>
          <p:nvPr/>
        </p:nvSpPr>
        <p:spPr bwMode="auto">
          <a:xfrm>
            <a:off x="1527085" y="1706880"/>
            <a:ext cx="3144338" cy="2037806"/>
          </a:xfrm>
          <a:prstGeom prst="ellipse">
            <a:avLst/>
          </a:prstGeom>
          <a:noFill/>
          <a:ln w="5715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it-IT" altLang="it-IT" sz="4400">
              <a:solidFill>
                <a:schemeClr val="tx2"/>
              </a:solidFill>
            </a:endParaRPr>
          </a:p>
        </p:txBody>
      </p:sp>
      <p:sp>
        <p:nvSpPr>
          <p:cNvPr id="7" name="Oval 14">
            <a:extLst>
              <a:ext uri="{FF2B5EF4-FFF2-40B4-BE49-F238E27FC236}">
                <a16:creationId xmlns:a16="http://schemas.microsoft.com/office/drawing/2014/main" id="{B818740D-15F8-6CD0-CA37-FE4AD7239910}"/>
              </a:ext>
            </a:extLst>
          </p:cNvPr>
          <p:cNvSpPr>
            <a:spLocks noChangeArrowheads="1"/>
          </p:cNvSpPr>
          <p:nvPr/>
        </p:nvSpPr>
        <p:spPr bwMode="auto">
          <a:xfrm>
            <a:off x="4671423" y="3905794"/>
            <a:ext cx="3201126" cy="1905000"/>
          </a:xfrm>
          <a:prstGeom prst="ellipse">
            <a:avLst/>
          </a:prstGeom>
          <a:noFill/>
          <a:ln w="57150">
            <a:solidFill>
              <a:srgbClr val="008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it-IT" altLang="it-IT" sz="4400">
              <a:solidFill>
                <a:schemeClr val="tx2"/>
              </a:solidFill>
            </a:endParaRPr>
          </a:p>
        </p:txBody>
      </p:sp>
      <p:pic>
        <p:nvPicPr>
          <p:cNvPr id="6" name="Immagine 5" descr="Immagine che contiene logo, Carattere, Elementi grafici, simbolo&#10;&#10;Il contenuto generato dall'IA potrebbe non essere corretto.">
            <a:extLst>
              <a:ext uri="{FF2B5EF4-FFF2-40B4-BE49-F238E27FC236}">
                <a16:creationId xmlns:a16="http://schemas.microsoft.com/office/drawing/2014/main" id="{427FB266-8C4F-36C5-81C7-5819211A1371}"/>
              </a:ext>
            </a:extLst>
          </p:cNvPr>
          <p:cNvPicPr>
            <a:picLocks noChangeAspect="1"/>
          </p:cNvPicPr>
          <p:nvPr/>
        </p:nvPicPr>
        <p:blipFill>
          <a:blip r:embed="rId2"/>
          <a:stretch>
            <a:fillRect/>
          </a:stretch>
        </p:blipFill>
        <p:spPr>
          <a:xfrm>
            <a:off x="7314057" y="264702"/>
            <a:ext cx="1473568" cy="1473568"/>
          </a:xfrm>
          <a:prstGeom prst="rect">
            <a:avLst/>
          </a:prstGeom>
        </p:spPr>
      </p:pic>
    </p:spTree>
    <p:extLst>
      <p:ext uri="{BB962C8B-B14F-4D97-AF65-F5344CB8AC3E}">
        <p14:creationId xmlns:p14="http://schemas.microsoft.com/office/powerpoint/2010/main" val="30421227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79000">
              <a:schemeClr val="bg2">
                <a:tint val="90000"/>
                <a:satMod val="92000"/>
                <a:lumMod val="120000"/>
              </a:schemeClr>
            </a:gs>
            <a:gs pos="100000">
              <a:schemeClr val="accent4">
                <a:lumMod val="40000"/>
                <a:lumOff val="60000"/>
              </a:schemeClr>
            </a:gs>
          </a:gsLst>
          <a:path path="circle">
            <a:fillToRect l="100000" b="100000"/>
          </a:path>
          <a:tileRect t="-100000" r="-100000"/>
        </a:gradFill>
        <a:effectLst/>
      </p:bgPr>
    </p:bg>
    <p:spTree>
      <p:nvGrpSpPr>
        <p:cNvPr id="1" name="">
          <a:extLst>
            <a:ext uri="{FF2B5EF4-FFF2-40B4-BE49-F238E27FC236}">
              <a16:creationId xmlns:a16="http://schemas.microsoft.com/office/drawing/2014/main" id="{5D936BCF-77AE-3E0D-E4AC-D0B1DD458CA7}"/>
            </a:ext>
          </a:extLst>
        </p:cNvPr>
        <p:cNvGrpSpPr/>
        <p:nvPr/>
      </p:nvGrpSpPr>
      <p:grpSpPr>
        <a:xfrm>
          <a:off x="0" y="0"/>
          <a:ext cx="0" cy="0"/>
          <a:chOff x="0" y="0"/>
          <a:chExt cx="0" cy="0"/>
        </a:xfrm>
      </p:grpSpPr>
      <p:pic>
        <p:nvPicPr>
          <p:cNvPr id="8" name="Segnaposto contenuto 7">
            <a:extLst>
              <a:ext uri="{FF2B5EF4-FFF2-40B4-BE49-F238E27FC236}">
                <a16:creationId xmlns:a16="http://schemas.microsoft.com/office/drawing/2014/main" id="{7F471209-D833-D02F-0FF2-0B7294F5802D}"/>
              </a:ext>
            </a:extLst>
          </p:cNvPr>
          <p:cNvPicPr>
            <a:picLocks noGrp="1" noChangeAspect="1"/>
          </p:cNvPicPr>
          <p:nvPr>
            <p:ph idx="1"/>
          </p:nvPr>
        </p:nvPicPr>
        <p:blipFill>
          <a:blip r:embed="rId2"/>
          <a:stretch>
            <a:fillRect/>
          </a:stretch>
        </p:blipFill>
        <p:spPr>
          <a:xfrm>
            <a:off x="2129929" y="1738270"/>
            <a:ext cx="6219741" cy="4331605"/>
          </a:xfrm>
        </p:spPr>
      </p:pic>
      <p:sp>
        <p:nvSpPr>
          <p:cNvPr id="2" name="Title 1">
            <a:extLst>
              <a:ext uri="{FF2B5EF4-FFF2-40B4-BE49-F238E27FC236}">
                <a16:creationId xmlns:a16="http://schemas.microsoft.com/office/drawing/2014/main" id="{965C5BB3-0C97-C7C3-C639-67C2CFE63465}"/>
              </a:ext>
            </a:extLst>
          </p:cNvPr>
          <p:cNvSpPr>
            <a:spLocks noGrp="1"/>
          </p:cNvSpPr>
          <p:nvPr>
            <p:ph type="title"/>
          </p:nvPr>
        </p:nvSpPr>
        <p:spPr/>
        <p:txBody>
          <a:bodyPr>
            <a:normAutofit/>
          </a:bodyPr>
          <a:lstStyle/>
          <a:p>
            <a:r>
              <a:rPr lang="it-IT" altLang="it-IT" b="1" dirty="0">
                <a:solidFill>
                  <a:schemeClr val="accent1">
                    <a:lumMod val="75000"/>
                  </a:schemeClr>
                </a:solidFill>
              </a:rPr>
              <a:t>PROGETTO</a:t>
            </a:r>
            <a:br>
              <a:rPr lang="it-IT" altLang="it-IT" dirty="0"/>
            </a:br>
            <a:endParaRPr dirty="0"/>
          </a:p>
        </p:txBody>
      </p:sp>
      <p:pic>
        <p:nvPicPr>
          <p:cNvPr id="4" name="Immagine 3" descr="Immagine che contiene logo, Carattere, Elementi grafici, simbolo&#10;&#10;Il contenuto generato dall'IA potrebbe non essere corretto.">
            <a:extLst>
              <a:ext uri="{FF2B5EF4-FFF2-40B4-BE49-F238E27FC236}">
                <a16:creationId xmlns:a16="http://schemas.microsoft.com/office/drawing/2014/main" id="{1E383434-ECC4-BF6E-A4DF-F3506551808C}"/>
              </a:ext>
            </a:extLst>
          </p:cNvPr>
          <p:cNvPicPr>
            <a:picLocks noChangeAspect="1"/>
          </p:cNvPicPr>
          <p:nvPr/>
        </p:nvPicPr>
        <p:blipFill>
          <a:blip r:embed="rId3"/>
          <a:stretch>
            <a:fillRect/>
          </a:stretch>
        </p:blipFill>
        <p:spPr>
          <a:xfrm>
            <a:off x="7314057" y="264702"/>
            <a:ext cx="1473568" cy="1473568"/>
          </a:xfrm>
          <a:prstGeom prst="rect">
            <a:avLst/>
          </a:prstGeom>
        </p:spPr>
      </p:pic>
    </p:spTree>
    <p:extLst>
      <p:ext uri="{BB962C8B-B14F-4D97-AF65-F5344CB8AC3E}">
        <p14:creationId xmlns:p14="http://schemas.microsoft.com/office/powerpoint/2010/main" val="11001764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54000">
              <a:schemeClr val="bg2">
                <a:tint val="90000"/>
                <a:satMod val="92000"/>
                <a:lumMod val="120000"/>
              </a:schemeClr>
            </a:gs>
            <a:gs pos="100000">
              <a:schemeClr val="accent4">
                <a:lumMod val="40000"/>
                <a:lumOff val="60000"/>
              </a:schemeClr>
            </a:gs>
          </a:gsLst>
          <a:path path="circle">
            <a:fillToRect l="100000" b="100000"/>
          </a:path>
          <a:tileRect t="-100000" r="-100000"/>
        </a:gradFill>
        <a:effectLst/>
      </p:bgPr>
    </p:bg>
    <p:spTree>
      <p:nvGrpSpPr>
        <p:cNvPr id="1" name="">
          <a:extLst>
            <a:ext uri="{FF2B5EF4-FFF2-40B4-BE49-F238E27FC236}">
              <a16:creationId xmlns:a16="http://schemas.microsoft.com/office/drawing/2014/main" id="{F39394B1-C425-A1A9-DA20-D4B1C2430F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B6DBCA-FD6B-5F1F-51EB-0239D72EF8D9}"/>
              </a:ext>
            </a:extLst>
          </p:cNvPr>
          <p:cNvSpPr>
            <a:spLocks noGrp="1"/>
          </p:cNvSpPr>
          <p:nvPr>
            <p:ph type="title"/>
          </p:nvPr>
        </p:nvSpPr>
        <p:spPr/>
        <p:txBody>
          <a:bodyPr/>
          <a:lstStyle/>
          <a:p>
            <a:r>
              <a:rPr lang="it-IT" b="1" dirty="0">
                <a:solidFill>
                  <a:schemeClr val="accent1">
                    <a:lumMod val="75000"/>
                  </a:schemeClr>
                </a:solidFill>
              </a:rPr>
              <a:t>Che cos’è </a:t>
            </a:r>
            <a:r>
              <a:rPr lang="it-IT" b="1" u="sng" dirty="0" err="1">
                <a:solidFill>
                  <a:schemeClr val="accent1">
                    <a:lumMod val="75000"/>
                  </a:schemeClr>
                </a:solidFill>
              </a:rPr>
              <a:t>Esg</a:t>
            </a:r>
            <a:endParaRPr b="1" u="sng" dirty="0">
              <a:solidFill>
                <a:schemeClr val="accent1">
                  <a:lumMod val="75000"/>
                </a:schemeClr>
              </a:solidFill>
            </a:endParaRPr>
          </a:p>
        </p:txBody>
      </p:sp>
      <p:sp>
        <p:nvSpPr>
          <p:cNvPr id="3" name="Content Placeholder 2">
            <a:extLst>
              <a:ext uri="{FF2B5EF4-FFF2-40B4-BE49-F238E27FC236}">
                <a16:creationId xmlns:a16="http://schemas.microsoft.com/office/drawing/2014/main" id="{B09B838A-8F7B-9C83-2953-172C61F1FCFF}"/>
              </a:ext>
            </a:extLst>
          </p:cNvPr>
          <p:cNvSpPr>
            <a:spLocks noGrp="1"/>
          </p:cNvSpPr>
          <p:nvPr>
            <p:ph idx="1"/>
          </p:nvPr>
        </p:nvSpPr>
        <p:spPr>
          <a:xfrm>
            <a:off x="972000" y="1434739"/>
            <a:ext cx="6669771" cy="5009604"/>
          </a:xfrm>
        </p:spPr>
        <p:txBody>
          <a:bodyPr>
            <a:normAutofit fontScale="92500" lnSpcReduction="10000"/>
          </a:bodyPr>
          <a:lstStyle/>
          <a:p>
            <a:pPr marL="0" indent="0">
              <a:lnSpc>
                <a:spcPct val="107000"/>
              </a:lnSpc>
              <a:spcAft>
                <a:spcPts val="800"/>
              </a:spcAft>
              <a:buNone/>
            </a:pPr>
            <a:r>
              <a:rPr lang="it-IT" sz="1800" b="1"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ESG </a:t>
            </a:r>
            <a:r>
              <a:rPr lang="it-IT" sz="1600" dirty="0">
                <a:solidFill>
                  <a:schemeClr val="accent1">
                    <a:lumMod val="75000"/>
                  </a:schemeClr>
                </a:solidFill>
              </a:rPr>
              <a:t>è un framework che valuta le performance ambientali, sociali e di governance di un'organizzazione. Oggi è un criterio centrale per investitori, istituzioni finanziarie, clienti e fornitori, poiché misura l’impegno di un’azienda verso la sostenibilità, l’etica e la trasparenza.​</a:t>
            </a:r>
          </a:p>
          <a:p>
            <a:pPr marL="0" indent="0">
              <a:lnSpc>
                <a:spcPct val="107000"/>
              </a:lnSpc>
              <a:spcAft>
                <a:spcPts val="800"/>
              </a:spcAft>
              <a:buNone/>
            </a:pPr>
            <a:r>
              <a:rPr lang="it-IT" sz="1800" b="1" kern="100" dirty="0">
                <a:solidFill>
                  <a:schemeClr val="accent1">
                    <a:lumMod val="75000"/>
                  </a:schemeClr>
                </a:solidFill>
                <a:effectLst/>
                <a:ea typeface="Calibri" panose="020F0502020204030204" pitchFamily="34" charset="0"/>
                <a:cs typeface="Times New Roman" panose="02020603050405020304" pitchFamily="18" charset="0"/>
              </a:rPr>
              <a:t>Direttive Europee e Nazionali</a:t>
            </a:r>
            <a:endParaRPr lang="it-IT" sz="1800" kern="100" dirty="0">
              <a:solidFill>
                <a:schemeClr val="accent1">
                  <a:lumMod val="75000"/>
                </a:schemeClr>
              </a:solidFill>
              <a:effectLst/>
              <a:ea typeface="Calibri" panose="020F0502020204030204" pitchFamily="34" charset="0"/>
              <a:cs typeface="Times New Roman" panose="02020603050405020304" pitchFamily="18" charset="0"/>
            </a:endParaRPr>
          </a:p>
          <a:p>
            <a:pPr>
              <a:lnSpc>
                <a:spcPct val="107000"/>
              </a:lnSpc>
              <a:spcAft>
                <a:spcPts val="800"/>
              </a:spcAft>
              <a:buFontTx/>
              <a:buChar char="-"/>
            </a:pPr>
            <a:r>
              <a:rPr lang="it-IT" sz="1800" i="1" kern="100" dirty="0">
                <a:solidFill>
                  <a:schemeClr val="accent1">
                    <a:lumMod val="75000"/>
                  </a:schemeClr>
                </a:solidFill>
                <a:effectLst/>
                <a:ea typeface="Calibri" panose="020F0502020204030204" pitchFamily="34" charset="0"/>
                <a:cs typeface="Segoe UI Emoji" panose="020B0502040204020203" pitchFamily="34" charset="0"/>
              </a:rPr>
              <a:t>🇪🇺</a:t>
            </a:r>
            <a:r>
              <a:rPr lang="it-IT" sz="1800" i="1" kern="100" dirty="0">
                <a:solidFill>
                  <a:schemeClr val="accent1">
                    <a:lumMod val="75000"/>
                  </a:schemeClr>
                </a:solidFill>
                <a:effectLst/>
                <a:ea typeface="Calibri" panose="020F0502020204030204" pitchFamily="34" charset="0"/>
                <a:cs typeface="Times New Roman" panose="02020603050405020304" pitchFamily="18" charset="0"/>
              </a:rPr>
              <a:t> Direttiva CSRD (2022/2464/UE)</a:t>
            </a:r>
          </a:p>
          <a:p>
            <a:pPr>
              <a:lnSpc>
                <a:spcPct val="107000"/>
              </a:lnSpc>
              <a:spcAft>
                <a:spcPts val="800"/>
              </a:spcAft>
              <a:buFontTx/>
              <a:buChar char="-"/>
            </a:pPr>
            <a:r>
              <a:rPr lang="it-IT" sz="1800" i="1" dirty="0">
                <a:solidFill>
                  <a:schemeClr val="accent1">
                    <a:lumMod val="75000"/>
                  </a:schemeClr>
                </a:solidFill>
                <a:effectLst/>
                <a:ea typeface="Calibri" panose="020F0502020204030204" pitchFamily="34" charset="0"/>
                <a:cs typeface="Times New Roman" panose="02020603050405020304" pitchFamily="18" charset="0"/>
              </a:rPr>
              <a:t>Le imprese devono adottare gli ESRS (</a:t>
            </a:r>
            <a:r>
              <a:rPr lang="it-IT" sz="1800" i="1" dirty="0" err="1">
                <a:solidFill>
                  <a:schemeClr val="accent1">
                    <a:lumMod val="75000"/>
                  </a:schemeClr>
                </a:solidFill>
                <a:effectLst/>
                <a:ea typeface="Calibri" panose="020F0502020204030204" pitchFamily="34" charset="0"/>
                <a:cs typeface="Times New Roman" panose="02020603050405020304" pitchFamily="18" charset="0"/>
              </a:rPr>
              <a:t>European</a:t>
            </a:r>
            <a:r>
              <a:rPr lang="it-IT" sz="1800" i="1" dirty="0">
                <a:solidFill>
                  <a:schemeClr val="accent1">
                    <a:lumMod val="75000"/>
                  </a:schemeClr>
                </a:solidFill>
                <a:effectLst/>
                <a:ea typeface="Calibri" panose="020F0502020204030204" pitchFamily="34" charset="0"/>
                <a:cs typeface="Times New Roman" panose="02020603050405020304" pitchFamily="18" charset="0"/>
              </a:rPr>
              <a:t> </a:t>
            </a:r>
            <a:r>
              <a:rPr lang="it-IT" sz="1800" i="1" dirty="0" err="1">
                <a:solidFill>
                  <a:schemeClr val="accent1">
                    <a:lumMod val="75000"/>
                  </a:schemeClr>
                </a:solidFill>
                <a:effectLst/>
                <a:ea typeface="Calibri" panose="020F0502020204030204" pitchFamily="34" charset="0"/>
                <a:cs typeface="Times New Roman" panose="02020603050405020304" pitchFamily="18" charset="0"/>
              </a:rPr>
              <a:t>Sustainability</a:t>
            </a:r>
            <a:r>
              <a:rPr lang="it-IT" sz="1800" i="1" dirty="0">
                <a:solidFill>
                  <a:schemeClr val="accent1">
                    <a:lumMod val="75000"/>
                  </a:schemeClr>
                </a:solidFill>
                <a:effectLst/>
                <a:ea typeface="Calibri" panose="020F0502020204030204" pitchFamily="34" charset="0"/>
                <a:cs typeface="Times New Roman" panose="02020603050405020304" pitchFamily="18" charset="0"/>
              </a:rPr>
              <a:t> Reporting Standards</a:t>
            </a:r>
          </a:p>
          <a:p>
            <a:pPr marL="0" indent="0">
              <a:lnSpc>
                <a:spcPct val="107000"/>
              </a:lnSpc>
              <a:spcAft>
                <a:spcPts val="800"/>
              </a:spcAft>
              <a:buNone/>
            </a:pPr>
            <a:r>
              <a:rPr lang="it-IT" sz="1800" b="1" kern="100" dirty="0">
                <a:solidFill>
                  <a:schemeClr val="accent1">
                    <a:lumMod val="75000"/>
                  </a:schemeClr>
                </a:solidFill>
                <a:effectLst/>
                <a:ea typeface="Calibri" panose="020F0502020204030204" pitchFamily="34" charset="0"/>
                <a:cs typeface="Times New Roman" panose="02020603050405020304" pitchFamily="18" charset="0"/>
              </a:rPr>
              <a:t>ESG</a:t>
            </a:r>
            <a:endParaRPr lang="it-IT" sz="1800" b="1" dirty="0">
              <a:solidFill>
                <a:schemeClr val="accent1">
                  <a:lumMod val="75000"/>
                </a:schemeClr>
              </a:solidFill>
              <a:effectLst/>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800" kern="100" dirty="0">
                <a:solidFill>
                  <a:schemeClr val="accent1">
                    <a:lumMod val="75000"/>
                  </a:schemeClr>
                </a:solidFill>
                <a:effectLst/>
                <a:ea typeface="Calibri" panose="020F0502020204030204" pitchFamily="34" charset="0"/>
                <a:cs typeface="Times New Roman" panose="02020603050405020304" pitchFamily="18" charset="0"/>
              </a:rPr>
              <a:t>E: Cambiamento climatico, biodiversità, uso delle risorse.</a:t>
            </a:r>
          </a:p>
          <a:p>
            <a:pPr marL="342900" lvl="0" indent="-342900">
              <a:lnSpc>
                <a:spcPct val="107000"/>
              </a:lnSpc>
              <a:spcAft>
                <a:spcPts val="800"/>
              </a:spcAft>
              <a:buSzPts val="1000"/>
              <a:buFont typeface="Symbol" panose="05050102010706020507" pitchFamily="18" charset="2"/>
              <a:buChar char=""/>
              <a:tabLst>
                <a:tab pos="457200" algn="l"/>
              </a:tabLst>
            </a:pPr>
            <a:r>
              <a:rPr lang="it-IT" sz="1800" kern="100" dirty="0">
                <a:solidFill>
                  <a:schemeClr val="accent1">
                    <a:lumMod val="75000"/>
                  </a:schemeClr>
                </a:solidFill>
                <a:effectLst/>
                <a:ea typeface="Calibri" panose="020F0502020204030204" pitchFamily="34" charset="0"/>
                <a:cs typeface="Times New Roman" panose="02020603050405020304" pitchFamily="18" charset="0"/>
              </a:rPr>
              <a:t>S: Diritti dei lavoratori, catena del valore, impatto sulle comunità.</a:t>
            </a:r>
          </a:p>
          <a:p>
            <a:pPr marL="342900" lvl="0" indent="-342900">
              <a:lnSpc>
                <a:spcPct val="107000"/>
              </a:lnSpc>
              <a:spcAft>
                <a:spcPts val="800"/>
              </a:spcAft>
              <a:buSzPts val="1000"/>
              <a:buFont typeface="Symbol" panose="05050102010706020507" pitchFamily="18" charset="2"/>
              <a:buChar char=""/>
              <a:tabLst>
                <a:tab pos="457200" algn="l"/>
              </a:tabLst>
            </a:pPr>
            <a:r>
              <a:rPr lang="it-IT" sz="1800" dirty="0">
                <a:solidFill>
                  <a:schemeClr val="accent1">
                    <a:lumMod val="75000"/>
                  </a:schemeClr>
                </a:solidFill>
                <a:effectLst/>
                <a:ea typeface="Calibri" panose="020F0502020204030204" pitchFamily="34" charset="0"/>
                <a:cs typeface="Times New Roman" panose="02020603050405020304" pitchFamily="18" charset="0"/>
              </a:rPr>
              <a:t>G: Etica aziendale, anticorruzione, trasparenza</a:t>
            </a:r>
            <a:endParaRPr lang="it-IT" sz="1800" i="1" kern="100" dirty="0">
              <a:solidFill>
                <a:schemeClr val="accent1">
                  <a:lumMod val="75000"/>
                </a:schemeClr>
              </a:solidFill>
              <a:effectLst/>
              <a:ea typeface="Calibri" panose="020F0502020204030204" pitchFamily="34" charset="0"/>
              <a:cs typeface="Times New Roman" panose="02020603050405020304" pitchFamily="18" charset="0"/>
            </a:endParaRPr>
          </a:p>
          <a:p>
            <a:pPr marL="0" indent="0">
              <a:lnSpc>
                <a:spcPct val="107000"/>
              </a:lnSpc>
              <a:spcAft>
                <a:spcPts val="800"/>
              </a:spcAft>
              <a:buNone/>
            </a:pPr>
            <a:endParaRPr lang="it-IT" sz="1800" kern="100" dirty="0">
              <a:effectLst/>
              <a:ea typeface="Calibri" panose="020F0502020204030204" pitchFamily="34" charset="0"/>
              <a:cs typeface="Times New Roman" panose="02020603050405020304" pitchFamily="18" charset="0"/>
            </a:endParaRPr>
          </a:p>
          <a:p>
            <a:pPr algn="just">
              <a:spcBef>
                <a:spcPct val="0"/>
              </a:spcBef>
              <a:buFontTx/>
              <a:buChar char="-"/>
            </a:pPr>
            <a:endParaRPr lang="it-IT" altLang="it-IT" sz="1600" b="1" dirty="0">
              <a:latin typeface="Comic Sans MS" panose="030F0702030302020204" pitchFamily="66" charset="0"/>
            </a:endParaRPr>
          </a:p>
          <a:p>
            <a:pPr marL="0" indent="0">
              <a:buNone/>
            </a:pPr>
            <a:endParaRPr dirty="0"/>
          </a:p>
        </p:txBody>
      </p:sp>
      <p:pic>
        <p:nvPicPr>
          <p:cNvPr id="5" name="Immagine 4" descr="Immagine che contiene logo, Carattere, Elementi grafici, simbolo&#10;&#10;Il contenuto generato dall'IA potrebbe non essere corretto.">
            <a:extLst>
              <a:ext uri="{FF2B5EF4-FFF2-40B4-BE49-F238E27FC236}">
                <a16:creationId xmlns:a16="http://schemas.microsoft.com/office/drawing/2014/main" id="{2C15436B-A164-564D-D3DD-294D53DC3294}"/>
              </a:ext>
            </a:extLst>
          </p:cNvPr>
          <p:cNvPicPr>
            <a:picLocks noChangeAspect="1"/>
          </p:cNvPicPr>
          <p:nvPr/>
        </p:nvPicPr>
        <p:blipFill>
          <a:blip r:embed="rId2"/>
          <a:stretch>
            <a:fillRect/>
          </a:stretch>
        </p:blipFill>
        <p:spPr>
          <a:xfrm>
            <a:off x="7314057" y="264702"/>
            <a:ext cx="1473568" cy="1473568"/>
          </a:xfrm>
          <a:prstGeom prst="rect">
            <a:avLst/>
          </a:prstGeom>
        </p:spPr>
      </p:pic>
    </p:spTree>
    <p:extLst>
      <p:ext uri="{BB962C8B-B14F-4D97-AF65-F5344CB8AC3E}">
        <p14:creationId xmlns:p14="http://schemas.microsoft.com/office/powerpoint/2010/main" val="14420730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55000">
              <a:schemeClr val="bg2">
                <a:tint val="90000"/>
                <a:satMod val="92000"/>
                <a:lumMod val="120000"/>
              </a:schemeClr>
            </a:gs>
            <a:gs pos="100000">
              <a:schemeClr val="accent4">
                <a:lumMod val="40000"/>
                <a:lumOff val="60000"/>
              </a:schemeClr>
            </a:gs>
          </a:gsLst>
          <a:path path="circle">
            <a:fillToRect l="100000" b="100000"/>
          </a:path>
          <a:tileRect t="-100000" r="-100000"/>
        </a:gradFill>
        <a:effectLst/>
      </p:bgPr>
    </p:bg>
    <p:spTree>
      <p:nvGrpSpPr>
        <p:cNvPr id="1" name="">
          <a:extLst>
            <a:ext uri="{FF2B5EF4-FFF2-40B4-BE49-F238E27FC236}">
              <a16:creationId xmlns:a16="http://schemas.microsoft.com/office/drawing/2014/main" id="{46DF350E-8EA0-DD58-6E50-B8B62F61AEC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E5B4B8-7BF3-A7C2-2192-F4B1C5552ABF}"/>
              </a:ext>
            </a:extLst>
          </p:cNvPr>
          <p:cNvSpPr>
            <a:spLocks noGrp="1"/>
          </p:cNvSpPr>
          <p:nvPr>
            <p:ph type="title"/>
          </p:nvPr>
        </p:nvSpPr>
        <p:spPr/>
        <p:txBody>
          <a:bodyPr>
            <a:normAutofit/>
          </a:bodyPr>
          <a:lstStyle/>
          <a:p>
            <a:pPr>
              <a:lnSpc>
                <a:spcPct val="107000"/>
              </a:lnSpc>
              <a:spcAft>
                <a:spcPts val="800"/>
              </a:spcAft>
            </a:pPr>
            <a:r>
              <a:rPr lang="it-IT" sz="3200" b="1" dirty="0">
                <a:solidFill>
                  <a:schemeClr val="accent1">
                    <a:lumMod val="75000"/>
                  </a:schemeClr>
                </a:solidFill>
              </a:rPr>
              <a:t>Requisiti per le Aziende</a:t>
            </a:r>
          </a:p>
        </p:txBody>
      </p:sp>
      <p:sp>
        <p:nvSpPr>
          <p:cNvPr id="3" name="Content Placeholder 2">
            <a:extLst>
              <a:ext uri="{FF2B5EF4-FFF2-40B4-BE49-F238E27FC236}">
                <a16:creationId xmlns:a16="http://schemas.microsoft.com/office/drawing/2014/main" id="{A828F7F5-D722-4F61-4600-3A5DBE39454B}"/>
              </a:ext>
            </a:extLst>
          </p:cNvPr>
          <p:cNvSpPr>
            <a:spLocks noGrp="1"/>
          </p:cNvSpPr>
          <p:nvPr>
            <p:ph idx="1"/>
          </p:nvPr>
        </p:nvSpPr>
        <p:spPr>
          <a:xfrm>
            <a:off x="1102631" y="1062441"/>
            <a:ext cx="7200000" cy="6052457"/>
          </a:xfrm>
        </p:spPr>
        <p:txBody>
          <a:bodyPr>
            <a:normAutofit/>
          </a:bodyPr>
          <a:lstStyle/>
          <a:p>
            <a:pPr>
              <a:lnSpc>
                <a:spcPct val="107000"/>
              </a:lnSpc>
              <a:buNone/>
            </a:pPr>
            <a:r>
              <a:rPr lang="it-IT" sz="1100" b="1" kern="100" dirty="0">
                <a:solidFill>
                  <a:schemeClr val="accent1">
                    <a:lumMod val="75000"/>
                  </a:schemeClr>
                </a:solidFill>
                <a:effectLst/>
                <a:ea typeface="Calibri" panose="020F0502020204030204" pitchFamily="34" charset="0"/>
                <a:cs typeface="Times New Roman" panose="02020603050405020304" pitchFamily="18" charset="0"/>
              </a:rPr>
              <a:t>Requisiti Generali</a:t>
            </a:r>
            <a:endParaRPr lang="it-IT" sz="1100" kern="100" dirty="0">
              <a:solidFill>
                <a:schemeClr val="accent1">
                  <a:lumMod val="75000"/>
                </a:schemeClr>
              </a:solidFill>
              <a:effectLst/>
              <a:ea typeface="Calibri" panose="020F0502020204030204" pitchFamily="34" charset="0"/>
              <a:cs typeface="Times New Roman" panose="02020603050405020304" pitchFamily="18" charset="0"/>
            </a:endParaRPr>
          </a:p>
          <a:p>
            <a:pPr marL="342900" lvl="0" indent="-342900">
              <a:lnSpc>
                <a:spcPct val="107000"/>
              </a:lnSpc>
              <a:spcBef>
                <a:spcPts val="1200"/>
              </a:spcBef>
              <a:buSzPts val="1000"/>
              <a:buFont typeface="Symbol" panose="05050102010706020507" pitchFamily="18" charset="2"/>
              <a:buChar char=""/>
              <a:tabLst>
                <a:tab pos="457200" algn="l"/>
              </a:tabLst>
            </a:pPr>
            <a:r>
              <a:rPr lang="it-IT" sz="1100" kern="100" dirty="0">
                <a:solidFill>
                  <a:schemeClr val="accent1">
                    <a:lumMod val="75000"/>
                  </a:schemeClr>
                </a:solidFill>
                <a:effectLst/>
                <a:ea typeface="Calibri" panose="020F0502020204030204" pitchFamily="34" charset="0"/>
                <a:cs typeface="Times New Roman" panose="02020603050405020304" pitchFamily="18" charset="0"/>
              </a:rPr>
              <a:t>Analisi di materialità: Identificare i temi ESG rilevanti per l'azienda e gli stakeholder.</a:t>
            </a:r>
          </a:p>
          <a:p>
            <a:pPr marL="342900" lvl="0" indent="-342900">
              <a:lnSpc>
                <a:spcPct val="107000"/>
              </a:lnSpc>
              <a:spcBef>
                <a:spcPts val="1200"/>
              </a:spcBef>
              <a:buSzPts val="1000"/>
              <a:buFont typeface="Symbol" panose="05050102010706020507" pitchFamily="18" charset="2"/>
              <a:buChar char=""/>
              <a:tabLst>
                <a:tab pos="457200" algn="l"/>
              </a:tabLst>
            </a:pPr>
            <a:r>
              <a:rPr lang="it-IT" sz="1100" kern="100" dirty="0">
                <a:solidFill>
                  <a:schemeClr val="accent1">
                    <a:lumMod val="75000"/>
                  </a:schemeClr>
                </a:solidFill>
                <a:effectLst/>
                <a:ea typeface="Calibri" panose="020F0502020204030204" pitchFamily="34" charset="0"/>
                <a:cs typeface="Times New Roman" panose="02020603050405020304" pitchFamily="18" charset="0"/>
              </a:rPr>
              <a:t>Strategia ESG: Definire obiettivi e piani d'azione in ambito ambientale, sociale e di governance.</a:t>
            </a:r>
          </a:p>
          <a:p>
            <a:pPr marL="342900" lvl="0" indent="-342900">
              <a:lnSpc>
                <a:spcPct val="107000"/>
              </a:lnSpc>
              <a:spcBef>
                <a:spcPts val="1200"/>
              </a:spcBef>
              <a:buSzPts val="1000"/>
              <a:buFont typeface="Symbol" panose="05050102010706020507" pitchFamily="18" charset="2"/>
              <a:buChar char=""/>
              <a:tabLst>
                <a:tab pos="457200" algn="l"/>
              </a:tabLst>
            </a:pPr>
            <a:r>
              <a:rPr lang="it-IT" sz="1100" kern="100" dirty="0">
                <a:solidFill>
                  <a:schemeClr val="accent1">
                    <a:lumMod val="75000"/>
                  </a:schemeClr>
                </a:solidFill>
                <a:effectLst/>
                <a:ea typeface="Calibri" panose="020F0502020204030204" pitchFamily="34" charset="0"/>
                <a:cs typeface="Times New Roman" panose="02020603050405020304" pitchFamily="18" charset="0"/>
              </a:rPr>
              <a:t>Rendicontazione: Redigere report ESG secondo gli standard ESRS.</a:t>
            </a:r>
          </a:p>
          <a:p>
            <a:pPr marL="342900" lvl="0" indent="-342900">
              <a:lnSpc>
                <a:spcPct val="107000"/>
              </a:lnSpc>
              <a:spcBef>
                <a:spcPts val="1200"/>
              </a:spcBef>
              <a:buSzPts val="1000"/>
              <a:buFont typeface="Symbol" panose="05050102010706020507" pitchFamily="18" charset="2"/>
              <a:buChar char=""/>
              <a:tabLst>
                <a:tab pos="457200" algn="l"/>
              </a:tabLst>
            </a:pPr>
            <a:r>
              <a:rPr lang="it-IT" sz="1100" kern="100" dirty="0">
                <a:solidFill>
                  <a:schemeClr val="accent1">
                    <a:lumMod val="75000"/>
                  </a:schemeClr>
                </a:solidFill>
                <a:effectLst/>
                <a:ea typeface="Calibri" panose="020F0502020204030204" pitchFamily="34" charset="0"/>
                <a:cs typeface="Times New Roman" panose="02020603050405020304" pitchFamily="18" charset="0"/>
              </a:rPr>
              <a:t>Verifica esterna: Sottoporre i report a revisione da parte di enti indipendenti.​</a:t>
            </a:r>
          </a:p>
          <a:p>
            <a:pPr marL="0" lvl="0" indent="0">
              <a:lnSpc>
                <a:spcPct val="107000"/>
              </a:lnSpc>
              <a:spcBef>
                <a:spcPts val="1200"/>
              </a:spcBef>
              <a:buSzPts val="1000"/>
              <a:buNone/>
              <a:tabLst>
                <a:tab pos="457200" algn="l"/>
              </a:tabLst>
            </a:pPr>
            <a:r>
              <a:rPr lang="it-IT" sz="1100" b="1" kern="100" dirty="0">
                <a:solidFill>
                  <a:schemeClr val="accent1">
                    <a:lumMod val="75000"/>
                  </a:schemeClr>
                </a:solidFill>
                <a:effectLst/>
                <a:ea typeface="Calibri" panose="020F0502020204030204" pitchFamily="34" charset="0"/>
                <a:cs typeface="Times New Roman" panose="02020603050405020304" pitchFamily="18" charset="0"/>
              </a:rPr>
              <a:t>Requisiti Specifici</a:t>
            </a:r>
          </a:p>
          <a:p>
            <a:pPr marL="342900" lvl="0" indent="-342900">
              <a:lnSpc>
                <a:spcPct val="107000"/>
              </a:lnSpc>
              <a:spcBef>
                <a:spcPts val="1200"/>
              </a:spcBef>
              <a:buSzPts val="1000"/>
              <a:buFont typeface="Symbol" panose="05050102010706020507" pitchFamily="18" charset="2"/>
              <a:buChar char=""/>
              <a:tabLst>
                <a:tab pos="457200" algn="l"/>
              </a:tabLst>
            </a:pPr>
            <a:r>
              <a:rPr lang="it-IT" sz="1100" u="sng" kern="100" dirty="0">
                <a:solidFill>
                  <a:schemeClr val="accent1">
                    <a:lumMod val="75000"/>
                  </a:schemeClr>
                </a:solidFill>
                <a:effectLst/>
                <a:ea typeface="Calibri" panose="020F0502020204030204" pitchFamily="34" charset="0"/>
                <a:cs typeface="Times New Roman" panose="02020603050405020304" pitchFamily="18" charset="0"/>
              </a:rPr>
              <a:t>Ambientali:</a:t>
            </a:r>
          </a:p>
          <a:p>
            <a:pPr marL="742950" lvl="1" indent="-285750">
              <a:lnSpc>
                <a:spcPct val="107000"/>
              </a:lnSpc>
              <a:spcBef>
                <a:spcPts val="1200"/>
              </a:spcBef>
              <a:buSzPts val="1000"/>
              <a:buFont typeface="Courier New" panose="02070309020205020404" pitchFamily="49" charset="0"/>
              <a:buChar char="o"/>
              <a:tabLst>
                <a:tab pos="914400" algn="l"/>
              </a:tabLst>
            </a:pPr>
            <a:r>
              <a:rPr lang="it-IT" sz="1100" kern="100" dirty="0">
                <a:solidFill>
                  <a:schemeClr val="accent1">
                    <a:lumMod val="75000"/>
                  </a:schemeClr>
                </a:solidFill>
                <a:effectLst/>
                <a:ea typeface="Calibri" panose="020F0502020204030204" pitchFamily="34" charset="0"/>
                <a:cs typeface="Times New Roman" panose="02020603050405020304" pitchFamily="18" charset="0"/>
              </a:rPr>
              <a:t>Gestione delle emissioni di gas serra.</a:t>
            </a:r>
          </a:p>
          <a:p>
            <a:pPr marL="742950" lvl="1" indent="-285750">
              <a:lnSpc>
                <a:spcPct val="107000"/>
              </a:lnSpc>
              <a:spcBef>
                <a:spcPts val="1200"/>
              </a:spcBef>
              <a:buSzPts val="1000"/>
              <a:buFont typeface="Courier New" panose="02070309020205020404" pitchFamily="49" charset="0"/>
              <a:buChar char="o"/>
              <a:tabLst>
                <a:tab pos="914400" algn="l"/>
              </a:tabLst>
            </a:pPr>
            <a:r>
              <a:rPr lang="it-IT" sz="1100" kern="100" dirty="0">
                <a:solidFill>
                  <a:schemeClr val="accent1">
                    <a:lumMod val="75000"/>
                  </a:schemeClr>
                </a:solidFill>
                <a:effectLst/>
                <a:ea typeface="Calibri" panose="020F0502020204030204" pitchFamily="34" charset="0"/>
                <a:cs typeface="Times New Roman" panose="02020603050405020304" pitchFamily="18" charset="0"/>
              </a:rPr>
              <a:t>Uso efficiente delle risorse naturali.</a:t>
            </a:r>
            <a:endParaRPr lang="it-IT" dirty="0">
              <a:solidFill>
                <a:schemeClr val="accent1">
                  <a:lumMod val="75000"/>
                </a:schemeClr>
              </a:solidFill>
              <a:effectLst/>
            </a:endParaRPr>
          </a:p>
          <a:p>
            <a:pPr lvl="1">
              <a:lnSpc>
                <a:spcPct val="107000"/>
              </a:lnSpc>
              <a:spcBef>
                <a:spcPts val="1200"/>
              </a:spcBef>
              <a:buSzPts val="1000"/>
              <a:buFont typeface="Courier New" panose="02070309020205020404" pitchFamily="49" charset="0"/>
              <a:buChar char="o"/>
              <a:tabLst>
                <a:tab pos="914400" algn="l"/>
              </a:tabLst>
            </a:pPr>
            <a:r>
              <a:rPr lang="it-IT" sz="1100" kern="100" dirty="0">
                <a:solidFill>
                  <a:schemeClr val="accent1">
                    <a:lumMod val="75000"/>
                  </a:schemeClr>
                </a:solidFill>
                <a:cs typeface="Times New Roman" panose="02020603050405020304" pitchFamily="18" charset="0"/>
              </a:rPr>
              <a:t>Prevenzione dell'inquinamento.​</a:t>
            </a:r>
          </a:p>
          <a:p>
            <a:pPr marL="342900" lvl="0" indent="-342900">
              <a:lnSpc>
                <a:spcPct val="107000"/>
              </a:lnSpc>
              <a:buSzPts val="1000"/>
              <a:buFont typeface="Symbol" panose="05050102010706020507" pitchFamily="18" charset="2"/>
              <a:buChar char=""/>
              <a:tabLst>
                <a:tab pos="457200" algn="l"/>
              </a:tabLst>
            </a:pPr>
            <a:r>
              <a:rPr lang="it-IT" sz="1100" u="sng" kern="100" dirty="0">
                <a:solidFill>
                  <a:schemeClr val="accent1">
                    <a:lumMod val="75000"/>
                  </a:schemeClr>
                </a:solidFill>
                <a:effectLst/>
                <a:ea typeface="Calibri" panose="020F0502020204030204" pitchFamily="34" charset="0"/>
                <a:cs typeface="Times New Roman" panose="02020603050405020304" pitchFamily="18" charset="0"/>
              </a:rPr>
              <a:t>Sociali:</a:t>
            </a:r>
          </a:p>
          <a:p>
            <a:pPr marL="742950" lvl="1" indent="-285750">
              <a:lnSpc>
                <a:spcPct val="107000"/>
              </a:lnSpc>
              <a:buSzPts val="1000"/>
              <a:buFont typeface="Courier New" panose="02070309020205020404" pitchFamily="49" charset="0"/>
              <a:buChar char="o"/>
              <a:tabLst>
                <a:tab pos="914400" algn="l"/>
              </a:tabLst>
            </a:pPr>
            <a:r>
              <a:rPr lang="it-IT" sz="1100" kern="100" dirty="0">
                <a:solidFill>
                  <a:schemeClr val="accent1">
                    <a:lumMod val="75000"/>
                  </a:schemeClr>
                </a:solidFill>
                <a:effectLst/>
                <a:ea typeface="Calibri" panose="020F0502020204030204" pitchFamily="34" charset="0"/>
                <a:cs typeface="Times New Roman" panose="02020603050405020304" pitchFamily="18" charset="0"/>
              </a:rPr>
              <a:t>Tutela dei diritti dei lavoratori.</a:t>
            </a:r>
          </a:p>
          <a:p>
            <a:pPr marL="742950" lvl="1" indent="-285750">
              <a:lnSpc>
                <a:spcPct val="107000"/>
              </a:lnSpc>
              <a:buSzPts val="1000"/>
              <a:buFont typeface="Courier New" panose="02070309020205020404" pitchFamily="49" charset="0"/>
              <a:buChar char="o"/>
              <a:tabLst>
                <a:tab pos="914400" algn="l"/>
              </a:tabLst>
            </a:pPr>
            <a:r>
              <a:rPr lang="it-IT" sz="1100" kern="100" dirty="0">
                <a:solidFill>
                  <a:schemeClr val="accent1">
                    <a:lumMod val="75000"/>
                  </a:schemeClr>
                </a:solidFill>
                <a:effectLst/>
                <a:ea typeface="Calibri" panose="020F0502020204030204" pitchFamily="34" charset="0"/>
                <a:cs typeface="Times New Roman" panose="02020603050405020304" pitchFamily="18" charset="0"/>
              </a:rPr>
              <a:t>Diversità e inclusione.</a:t>
            </a:r>
          </a:p>
          <a:p>
            <a:pPr marL="742950" lvl="1" indent="-285750">
              <a:lnSpc>
                <a:spcPct val="107000"/>
              </a:lnSpc>
              <a:buSzPts val="1000"/>
              <a:buFont typeface="Courier New" panose="02070309020205020404" pitchFamily="49" charset="0"/>
              <a:buChar char="o"/>
              <a:tabLst>
                <a:tab pos="914400" algn="l"/>
              </a:tabLst>
            </a:pPr>
            <a:r>
              <a:rPr lang="it-IT" sz="1100" kern="100" dirty="0">
                <a:solidFill>
                  <a:schemeClr val="accent1">
                    <a:lumMod val="75000"/>
                  </a:schemeClr>
                </a:solidFill>
                <a:effectLst/>
                <a:ea typeface="Calibri" panose="020F0502020204030204" pitchFamily="34" charset="0"/>
                <a:cs typeface="Times New Roman" panose="02020603050405020304" pitchFamily="18" charset="0"/>
              </a:rPr>
              <a:t>Impatto sulle comunità locali.​</a:t>
            </a:r>
            <a:r>
              <a:rPr lang="it-IT" sz="1100" u="sng" kern="100" dirty="0">
                <a:solidFill>
                  <a:schemeClr val="accent1">
                    <a:lumMod val="75000"/>
                  </a:schemeClr>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ESG360</a:t>
            </a:r>
            <a:endParaRPr lang="it-IT" sz="1100" kern="100" dirty="0">
              <a:solidFill>
                <a:schemeClr val="accent1">
                  <a:lumMod val="75000"/>
                </a:schemeClr>
              </a:solidFill>
              <a:effectLst/>
              <a:ea typeface="Calibri" panose="020F0502020204030204" pitchFamily="34" charset="0"/>
              <a:cs typeface="Times New Roman" panose="02020603050405020304" pitchFamily="18" charset="0"/>
            </a:endParaRPr>
          </a:p>
          <a:p>
            <a:pPr lvl="1">
              <a:lnSpc>
                <a:spcPct val="107000"/>
              </a:lnSpc>
              <a:spcBef>
                <a:spcPts val="1200"/>
              </a:spcBef>
              <a:buSzPts val="1000"/>
              <a:buFont typeface="Courier New" panose="02070309020205020404" pitchFamily="49" charset="0"/>
              <a:buChar char="o"/>
              <a:tabLst>
                <a:tab pos="914400" algn="l"/>
              </a:tabLst>
            </a:pPr>
            <a:r>
              <a:rPr lang="it-IT" sz="1100" kern="100" dirty="0">
                <a:solidFill>
                  <a:schemeClr val="accent1">
                    <a:lumMod val="75000"/>
                  </a:schemeClr>
                </a:solidFill>
                <a:cs typeface="Times New Roman" panose="02020603050405020304" pitchFamily="18" charset="0"/>
              </a:rPr>
              <a:t>Governance:</a:t>
            </a:r>
          </a:p>
          <a:p>
            <a:pPr lvl="1">
              <a:lnSpc>
                <a:spcPct val="107000"/>
              </a:lnSpc>
              <a:spcBef>
                <a:spcPts val="1200"/>
              </a:spcBef>
              <a:buSzPts val="1000"/>
              <a:buFont typeface="Courier New" panose="02070309020205020404" pitchFamily="49" charset="0"/>
              <a:buChar char="o"/>
              <a:tabLst>
                <a:tab pos="914400" algn="l"/>
              </a:tabLst>
            </a:pPr>
            <a:r>
              <a:rPr lang="it-IT" sz="1100" kern="100" dirty="0">
                <a:solidFill>
                  <a:schemeClr val="accent1">
                    <a:lumMod val="75000"/>
                  </a:schemeClr>
                </a:solidFill>
                <a:cs typeface="Times New Roman" panose="02020603050405020304" pitchFamily="18" charset="0"/>
              </a:rPr>
              <a:t>Trasparenza nelle decisioni aziendali.</a:t>
            </a:r>
          </a:p>
          <a:p>
            <a:pPr lvl="1">
              <a:lnSpc>
                <a:spcPct val="107000"/>
              </a:lnSpc>
              <a:spcBef>
                <a:spcPts val="1200"/>
              </a:spcBef>
              <a:buSzPts val="1000"/>
              <a:buFont typeface="Courier New" panose="02070309020205020404" pitchFamily="49" charset="0"/>
              <a:buChar char="o"/>
              <a:tabLst>
                <a:tab pos="914400" algn="l"/>
              </a:tabLst>
            </a:pPr>
            <a:r>
              <a:rPr lang="it-IT" sz="1100" kern="100" dirty="0">
                <a:solidFill>
                  <a:schemeClr val="accent1">
                    <a:lumMod val="75000"/>
                  </a:schemeClr>
                </a:solidFill>
                <a:cs typeface="Times New Roman" panose="02020603050405020304" pitchFamily="18" charset="0"/>
              </a:rPr>
              <a:t>Politiche anticorruzione.</a:t>
            </a:r>
          </a:p>
          <a:p>
            <a:pPr lvl="1">
              <a:lnSpc>
                <a:spcPct val="107000"/>
              </a:lnSpc>
              <a:spcBef>
                <a:spcPts val="1200"/>
              </a:spcBef>
              <a:buSzPts val="1000"/>
              <a:buFont typeface="Courier New" panose="02070309020205020404" pitchFamily="49" charset="0"/>
              <a:buChar char="o"/>
              <a:tabLst>
                <a:tab pos="914400" algn="l"/>
              </a:tabLst>
            </a:pPr>
            <a:r>
              <a:rPr lang="it-IT" sz="1100" kern="100" dirty="0">
                <a:solidFill>
                  <a:schemeClr val="accent1">
                    <a:lumMod val="75000"/>
                  </a:schemeClr>
                </a:solidFill>
                <a:cs typeface="Times New Roman" panose="02020603050405020304" pitchFamily="18" charset="0"/>
              </a:rPr>
              <a:t>Composizione e funzionamento del consiglio di amministrazione</a:t>
            </a:r>
            <a:r>
              <a:rPr lang="it-IT" sz="1100" kern="100" dirty="0">
                <a:solidFill>
                  <a:schemeClr val="accent1">
                    <a:lumMod val="75000"/>
                  </a:schemeClr>
                </a:solidFill>
                <a:effectLst/>
                <a:ea typeface="Calibri" panose="020F0502020204030204" pitchFamily="34" charset="0"/>
                <a:cs typeface="Times New Roman" panose="02020603050405020304" pitchFamily="18" charset="0"/>
              </a:rPr>
              <a:t>.​</a:t>
            </a:r>
          </a:p>
          <a:p>
            <a:pPr marL="742950" lvl="1" indent="-285750">
              <a:lnSpc>
                <a:spcPct val="107000"/>
              </a:lnSpc>
              <a:buSzPts val="1000"/>
              <a:buFont typeface="Courier New" panose="02070309020205020404" pitchFamily="49" charset="0"/>
              <a:buChar char="o"/>
              <a:tabLst>
                <a:tab pos="914400" algn="l"/>
              </a:tabLst>
            </a:pPr>
            <a:endParaRPr lang="it-IT" sz="1100" kern="100" dirty="0">
              <a:solidFill>
                <a:schemeClr val="accent1">
                  <a:lumMod val="75000"/>
                </a:schemeClr>
              </a:solidFill>
              <a:effectLst/>
              <a:ea typeface="Calibri" panose="020F0502020204030204" pitchFamily="34" charset="0"/>
              <a:cs typeface="Times New Roman" panose="02020603050405020304" pitchFamily="18" charset="0"/>
            </a:endParaRPr>
          </a:p>
          <a:p>
            <a:pPr algn="just">
              <a:spcBef>
                <a:spcPct val="0"/>
              </a:spcBef>
              <a:buFontTx/>
              <a:buChar char="-"/>
            </a:pPr>
            <a:endParaRPr lang="it-IT" altLang="it-IT" sz="1600" b="1" dirty="0"/>
          </a:p>
          <a:p>
            <a:pPr marL="0" indent="0">
              <a:buNone/>
            </a:pPr>
            <a:endParaRPr dirty="0"/>
          </a:p>
        </p:txBody>
      </p:sp>
      <p:pic>
        <p:nvPicPr>
          <p:cNvPr id="6" name="Immagine 5" descr="Immagine che contiene logo, Carattere, Elementi grafici, simbolo&#10;&#10;Il contenuto generato dall'IA potrebbe non essere corretto.">
            <a:extLst>
              <a:ext uri="{FF2B5EF4-FFF2-40B4-BE49-F238E27FC236}">
                <a16:creationId xmlns:a16="http://schemas.microsoft.com/office/drawing/2014/main" id="{787FEE6C-5945-8AB6-7926-753DAB2237D9}"/>
              </a:ext>
            </a:extLst>
          </p:cNvPr>
          <p:cNvPicPr>
            <a:picLocks noChangeAspect="1"/>
          </p:cNvPicPr>
          <p:nvPr/>
        </p:nvPicPr>
        <p:blipFill>
          <a:blip r:embed="rId3"/>
          <a:stretch>
            <a:fillRect/>
          </a:stretch>
        </p:blipFill>
        <p:spPr>
          <a:xfrm>
            <a:off x="7314057" y="264702"/>
            <a:ext cx="1473568" cy="1473568"/>
          </a:xfrm>
          <a:prstGeom prst="rect">
            <a:avLst/>
          </a:prstGeom>
        </p:spPr>
      </p:pic>
    </p:spTree>
    <p:extLst>
      <p:ext uri="{BB962C8B-B14F-4D97-AF65-F5344CB8AC3E}">
        <p14:creationId xmlns:p14="http://schemas.microsoft.com/office/powerpoint/2010/main" val="2459746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57000">
              <a:schemeClr val="bg2">
                <a:tint val="90000"/>
                <a:satMod val="92000"/>
                <a:lumMod val="120000"/>
              </a:schemeClr>
            </a:gs>
            <a:gs pos="100000">
              <a:schemeClr val="accent4">
                <a:lumMod val="40000"/>
                <a:lumOff val="60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b="1" dirty="0">
                <a:solidFill>
                  <a:schemeClr val="accent1">
                    <a:lumMod val="75000"/>
                  </a:schemeClr>
                </a:solidFill>
              </a:rPr>
              <a:t>Chi </a:t>
            </a:r>
            <a:r>
              <a:rPr b="1" dirty="0" err="1">
                <a:solidFill>
                  <a:schemeClr val="accent1">
                    <a:lumMod val="75000"/>
                  </a:schemeClr>
                </a:solidFill>
              </a:rPr>
              <a:t>siamo</a:t>
            </a:r>
            <a:endParaRPr b="1" dirty="0">
              <a:solidFill>
                <a:schemeClr val="accent1">
                  <a:lumMod val="75000"/>
                </a:schemeClr>
              </a:solidFill>
            </a:endParaRPr>
          </a:p>
        </p:txBody>
      </p:sp>
      <p:sp>
        <p:nvSpPr>
          <p:cNvPr id="3" name="Content Placeholder 2"/>
          <p:cNvSpPr>
            <a:spLocks noGrp="1"/>
          </p:cNvSpPr>
          <p:nvPr>
            <p:ph idx="1"/>
          </p:nvPr>
        </p:nvSpPr>
        <p:spPr>
          <a:xfrm>
            <a:off x="972000" y="1950355"/>
            <a:ext cx="7200000" cy="3600000"/>
          </a:xfrm>
        </p:spPr>
        <p:txBody>
          <a:bodyPr>
            <a:noAutofit/>
          </a:bodyPr>
          <a:lstStyle/>
          <a:p>
            <a:pPr>
              <a:buNone/>
            </a:pPr>
            <a:r>
              <a:rPr lang="it-IT" b="1" dirty="0"/>
              <a:t>- </a:t>
            </a:r>
            <a:r>
              <a:rPr lang="it-IT" b="1" dirty="0">
                <a:solidFill>
                  <a:schemeClr val="accent1">
                    <a:lumMod val="75000"/>
                  </a:schemeClr>
                </a:solidFill>
              </a:rPr>
              <a:t>Antonio Cetroni – Direttore Strategico</a:t>
            </a:r>
          </a:p>
          <a:p>
            <a:pPr>
              <a:buNone/>
            </a:pPr>
            <a:r>
              <a:rPr lang="it-IT" dirty="0">
                <a:solidFill>
                  <a:schemeClr val="accent1">
                    <a:lumMod val="75000"/>
                  </a:schemeClr>
                </a:solidFill>
              </a:rPr>
              <a:t>Esperto in organizzazione aziendale, prevenzione dei conflitti e sviluppo etico.</a:t>
            </a:r>
            <a:br>
              <a:rPr lang="it-IT" dirty="0">
                <a:solidFill>
                  <a:schemeClr val="accent1">
                    <a:lumMod val="75000"/>
                  </a:schemeClr>
                </a:solidFill>
              </a:rPr>
            </a:br>
            <a:r>
              <a:rPr lang="it-IT" dirty="0">
                <a:solidFill>
                  <a:schemeClr val="accent1">
                    <a:lumMod val="75000"/>
                  </a:schemeClr>
                </a:solidFill>
              </a:rPr>
              <a:t>Ex Direttore Commerciale e Responsabile Area Sud Italia di Acquaviva S.p.A., oggi guida la visione di ISTITUTOILEA con competenza e passione.</a:t>
            </a:r>
          </a:p>
          <a:p>
            <a:pPr>
              <a:buNone/>
            </a:pPr>
            <a:endParaRPr lang="it-IT" dirty="0">
              <a:solidFill>
                <a:schemeClr val="accent1">
                  <a:lumMod val="75000"/>
                </a:schemeClr>
              </a:solidFill>
            </a:endParaRPr>
          </a:p>
          <a:p>
            <a:pPr>
              <a:buNone/>
            </a:pPr>
            <a:r>
              <a:rPr lang="it-IT" b="1" dirty="0">
                <a:solidFill>
                  <a:schemeClr val="accent1">
                    <a:lumMod val="75000"/>
                  </a:schemeClr>
                </a:solidFill>
              </a:rPr>
              <a:t>- Avv. Marina Terlizzi – Responsabile Legale</a:t>
            </a:r>
          </a:p>
          <a:p>
            <a:pPr>
              <a:buNone/>
            </a:pPr>
            <a:r>
              <a:rPr lang="it-IT" dirty="0">
                <a:solidFill>
                  <a:schemeClr val="accent1">
                    <a:lumMod val="75000"/>
                  </a:schemeClr>
                </a:solidFill>
              </a:rPr>
              <a:t>Avvocato cassazionista, penalista e civilista, criminologa ed esperta in mediazione e Modelli Organizzativi 231.</a:t>
            </a:r>
            <a:br>
              <a:rPr lang="it-IT" dirty="0">
                <a:solidFill>
                  <a:schemeClr val="accent1">
                    <a:lumMod val="75000"/>
                  </a:schemeClr>
                </a:solidFill>
              </a:rPr>
            </a:br>
            <a:r>
              <a:rPr lang="it-IT" dirty="0">
                <a:solidFill>
                  <a:schemeClr val="accent1">
                    <a:lumMod val="75000"/>
                  </a:schemeClr>
                </a:solidFill>
              </a:rPr>
              <a:t>Co-fondatrice di ISTITUTOILEA, garantisce l’affidabilità legale e la struttura normativa del progetto, accompagnando le aziende verso la conformità e la sostenibilità.</a:t>
            </a:r>
          </a:p>
          <a:p>
            <a:pPr>
              <a:buNone/>
            </a:pPr>
            <a:endParaRPr lang="it-IT" dirty="0"/>
          </a:p>
        </p:txBody>
      </p:sp>
      <p:pic>
        <p:nvPicPr>
          <p:cNvPr id="5" name="Immagine 4" descr="Immagine che contiene logo, Carattere, Elementi grafici, simbolo&#10;&#10;Il contenuto generato dall'IA potrebbe non essere corretto.">
            <a:extLst>
              <a:ext uri="{FF2B5EF4-FFF2-40B4-BE49-F238E27FC236}">
                <a16:creationId xmlns:a16="http://schemas.microsoft.com/office/drawing/2014/main" id="{0CFE64B9-1985-D311-22D0-66FEDE959948}"/>
              </a:ext>
            </a:extLst>
          </p:cNvPr>
          <p:cNvPicPr>
            <a:picLocks noChangeAspect="1"/>
          </p:cNvPicPr>
          <p:nvPr/>
        </p:nvPicPr>
        <p:blipFill>
          <a:blip r:embed="rId3"/>
          <a:stretch>
            <a:fillRect/>
          </a:stretch>
        </p:blipFill>
        <p:spPr>
          <a:xfrm>
            <a:off x="7314057" y="264702"/>
            <a:ext cx="1473568" cy="1473568"/>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52000">
              <a:schemeClr val="bg2">
                <a:tint val="90000"/>
                <a:satMod val="92000"/>
                <a:lumMod val="120000"/>
              </a:schemeClr>
            </a:gs>
            <a:gs pos="100000">
              <a:schemeClr val="accent4">
                <a:lumMod val="40000"/>
                <a:lumOff val="60000"/>
              </a:schemeClr>
            </a:gs>
          </a:gsLst>
          <a:path path="circle">
            <a:fillToRect l="100000" b="100000"/>
          </a:path>
          <a:tileRect t="-100000" r="-100000"/>
        </a:gradFill>
        <a:effectLst/>
      </p:bgPr>
    </p:bg>
    <p:spTree>
      <p:nvGrpSpPr>
        <p:cNvPr id="1" name="">
          <a:extLst>
            <a:ext uri="{FF2B5EF4-FFF2-40B4-BE49-F238E27FC236}">
              <a16:creationId xmlns:a16="http://schemas.microsoft.com/office/drawing/2014/main" id="{B2551821-D7FB-C502-5A4F-145971C7BB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203D02-F44D-754A-CEBC-8CBB64234683}"/>
              </a:ext>
            </a:extLst>
          </p:cNvPr>
          <p:cNvSpPr>
            <a:spLocks noGrp="1"/>
          </p:cNvSpPr>
          <p:nvPr>
            <p:ph type="title"/>
          </p:nvPr>
        </p:nvSpPr>
        <p:spPr>
          <a:xfrm>
            <a:off x="1945202" y="624110"/>
            <a:ext cx="5489742" cy="1280890"/>
          </a:xfrm>
        </p:spPr>
        <p:txBody>
          <a:bodyPr/>
          <a:lstStyle/>
          <a:p>
            <a:r>
              <a:rPr lang="it-IT" b="1" dirty="0">
                <a:solidFill>
                  <a:schemeClr val="accent1">
                    <a:lumMod val="75000"/>
                  </a:schemeClr>
                </a:solidFill>
              </a:rPr>
              <a:t>Vantaggi per le Aziende</a:t>
            </a:r>
            <a:endParaRPr b="1" dirty="0">
              <a:solidFill>
                <a:schemeClr val="accent1">
                  <a:lumMod val="75000"/>
                </a:schemeClr>
              </a:solidFill>
            </a:endParaRPr>
          </a:p>
        </p:txBody>
      </p:sp>
      <p:sp>
        <p:nvSpPr>
          <p:cNvPr id="3" name="Content Placeholder 2">
            <a:extLst>
              <a:ext uri="{FF2B5EF4-FFF2-40B4-BE49-F238E27FC236}">
                <a16:creationId xmlns:a16="http://schemas.microsoft.com/office/drawing/2014/main" id="{67DB3C16-0CB8-68BE-9C8D-99872DB1826D}"/>
              </a:ext>
            </a:extLst>
          </p:cNvPr>
          <p:cNvSpPr>
            <a:spLocks noGrp="1"/>
          </p:cNvSpPr>
          <p:nvPr>
            <p:ph idx="1"/>
          </p:nvPr>
        </p:nvSpPr>
        <p:spPr>
          <a:xfrm>
            <a:off x="972000" y="1904999"/>
            <a:ext cx="7200000" cy="4112623"/>
          </a:xfrm>
        </p:spPr>
        <p:txBody>
          <a:bodyPr>
            <a:normAutofit fontScale="92500" lnSpcReduction="20000"/>
          </a:bodyPr>
          <a:lstStyle/>
          <a:p>
            <a:pPr marL="342900" lvl="0" indent="-342900">
              <a:lnSpc>
                <a:spcPct val="107000"/>
              </a:lnSpc>
              <a:spcAft>
                <a:spcPts val="800"/>
              </a:spcAft>
              <a:buSzPts val="1000"/>
              <a:buFont typeface="Symbol" panose="05050102010706020507" pitchFamily="18" charset="2"/>
              <a:buChar char=""/>
              <a:tabLst>
                <a:tab pos="457200" algn="l"/>
              </a:tabLst>
            </a:pPr>
            <a:r>
              <a:rPr lang="it-IT" sz="1800"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Accesso al capitale: Gli investitori preferiscono aziende con alti standard ESG.</a:t>
            </a:r>
          </a:p>
          <a:p>
            <a:pPr marL="342900" lvl="0" indent="-342900">
              <a:lnSpc>
                <a:spcPct val="107000"/>
              </a:lnSpc>
              <a:spcAft>
                <a:spcPts val="800"/>
              </a:spcAft>
              <a:buSzPts val="1000"/>
              <a:buFont typeface="Symbol" panose="05050102010706020507" pitchFamily="18" charset="2"/>
              <a:buChar char=""/>
              <a:tabLst>
                <a:tab pos="457200" algn="l"/>
              </a:tabLst>
            </a:pPr>
            <a:r>
              <a:rPr lang="it-IT" sz="1800"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Reputazione: Migliora l'immagine aziendale e la fiducia dei clienti.</a:t>
            </a:r>
          </a:p>
          <a:p>
            <a:pPr marL="342900" lvl="0" indent="-342900">
              <a:lnSpc>
                <a:spcPct val="107000"/>
              </a:lnSpc>
              <a:spcAft>
                <a:spcPts val="800"/>
              </a:spcAft>
              <a:buSzPts val="1000"/>
              <a:buFont typeface="Symbol" panose="05050102010706020507" pitchFamily="18" charset="2"/>
              <a:buChar char=""/>
              <a:tabLst>
                <a:tab pos="457200" algn="l"/>
              </a:tabLst>
            </a:pPr>
            <a:r>
              <a:rPr lang="it-IT" sz="1800"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Efficienza operativa: Pratiche sostenibili spesso portano a risparmi di costi.</a:t>
            </a:r>
          </a:p>
          <a:p>
            <a:pPr marL="342900" lvl="0" indent="-342900">
              <a:lnSpc>
                <a:spcPct val="107000"/>
              </a:lnSpc>
              <a:spcAft>
                <a:spcPts val="800"/>
              </a:spcAft>
              <a:buSzPts val="1000"/>
              <a:buFont typeface="Symbol" panose="05050102010706020507" pitchFamily="18" charset="2"/>
              <a:buChar char=""/>
              <a:tabLst>
                <a:tab pos="457200" algn="l"/>
              </a:tabLst>
            </a:pPr>
            <a:r>
              <a:rPr lang="it-IT" sz="1800"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Conformità normativa: Riduce il rischio di sanzioni e controversie legali.</a:t>
            </a:r>
          </a:p>
          <a:p>
            <a:pPr marL="342900" lvl="0" indent="-342900">
              <a:lnSpc>
                <a:spcPct val="107000"/>
              </a:lnSpc>
              <a:spcAft>
                <a:spcPts val="800"/>
              </a:spcAft>
              <a:buSzPts val="1000"/>
              <a:buFont typeface="Symbol" panose="05050102010706020507" pitchFamily="18" charset="2"/>
              <a:buChar char=""/>
              <a:tabLst>
                <a:tab pos="457200" algn="l"/>
              </a:tabLst>
            </a:pPr>
            <a:r>
              <a:rPr lang="it-IT" sz="18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Attrazione di talenti: I dipendenti sono più motivati a lavorare per aziende responsabili.​</a:t>
            </a:r>
          </a:p>
          <a:p>
            <a:pPr marL="0" indent="0">
              <a:lnSpc>
                <a:spcPct val="107000"/>
              </a:lnSpc>
              <a:spcAft>
                <a:spcPts val="800"/>
              </a:spcAft>
              <a:buSzPts val="1000"/>
              <a:buNone/>
              <a:tabLst>
                <a:tab pos="457200" algn="l"/>
              </a:tabLst>
            </a:pPr>
            <a:r>
              <a:rPr lang="it-IT" sz="1800" i="1"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L'integrazione dei criteri ESG è ormai imprescindibile per le aziende che vogliono essere competitive, sostenibili e conformi alle normative europee e nazionali. Adottare una strategia ESG solida non solo migliora la reputazione e l'efficienza operativa, ma apre anche nuove opportunità di mercato e accesso a finanziamenti.​</a:t>
            </a:r>
          </a:p>
          <a:p>
            <a:pPr marL="342900" lvl="0" indent="-342900">
              <a:lnSpc>
                <a:spcPct val="107000"/>
              </a:lnSpc>
              <a:spcAft>
                <a:spcPts val="800"/>
              </a:spcAft>
              <a:buSzPts val="1000"/>
              <a:buFont typeface="Symbol" panose="05050102010706020507" pitchFamily="18" charset="2"/>
              <a:buChar char=""/>
              <a:tabLst>
                <a:tab pos="457200" algn="l"/>
              </a:tabLst>
            </a:pPr>
            <a:endParaRPr lang="it-IT" altLang="it-IT" sz="1600" b="1" dirty="0">
              <a:latin typeface="Comic Sans MS" panose="030F0702030302020204" pitchFamily="66" charset="0"/>
            </a:endParaRPr>
          </a:p>
          <a:p>
            <a:pPr marL="0" indent="0">
              <a:buNone/>
            </a:pPr>
            <a:endParaRPr dirty="0"/>
          </a:p>
        </p:txBody>
      </p:sp>
      <p:pic>
        <p:nvPicPr>
          <p:cNvPr id="6" name="Immagine 5" descr="Immagine che contiene logo, Carattere, Elementi grafici, simbolo&#10;&#10;Il contenuto generato dall'IA potrebbe non essere corretto.">
            <a:extLst>
              <a:ext uri="{FF2B5EF4-FFF2-40B4-BE49-F238E27FC236}">
                <a16:creationId xmlns:a16="http://schemas.microsoft.com/office/drawing/2014/main" id="{D83C800C-298B-7ED0-C45A-65CA575F21D3}"/>
              </a:ext>
            </a:extLst>
          </p:cNvPr>
          <p:cNvPicPr>
            <a:picLocks noChangeAspect="1"/>
          </p:cNvPicPr>
          <p:nvPr/>
        </p:nvPicPr>
        <p:blipFill>
          <a:blip r:embed="rId2"/>
          <a:stretch>
            <a:fillRect/>
          </a:stretch>
        </p:blipFill>
        <p:spPr>
          <a:xfrm>
            <a:off x="7314057" y="264702"/>
            <a:ext cx="1473568" cy="1473568"/>
          </a:xfrm>
          <a:prstGeom prst="rect">
            <a:avLst/>
          </a:prstGeom>
        </p:spPr>
      </p:pic>
    </p:spTree>
    <p:extLst>
      <p:ext uri="{BB962C8B-B14F-4D97-AF65-F5344CB8AC3E}">
        <p14:creationId xmlns:p14="http://schemas.microsoft.com/office/powerpoint/2010/main" val="1540983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2B035C-C57E-2051-228F-56A2D14E0B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22EA32-A7BF-40A2-E959-E72566696611}"/>
              </a:ext>
            </a:extLst>
          </p:cNvPr>
          <p:cNvSpPr>
            <a:spLocks noGrp="1"/>
          </p:cNvSpPr>
          <p:nvPr>
            <p:ph type="title"/>
          </p:nvPr>
        </p:nvSpPr>
        <p:spPr>
          <a:xfrm>
            <a:off x="1945202" y="163481"/>
            <a:ext cx="5707456" cy="1280890"/>
          </a:xfrm>
        </p:spPr>
        <p:txBody>
          <a:bodyPr>
            <a:normAutofit fontScale="90000"/>
          </a:bodyPr>
          <a:lstStyle/>
          <a:p>
            <a:r>
              <a:rPr lang="it-IT" sz="3200" b="1" dirty="0">
                <a:solidFill>
                  <a:schemeClr val="accent1">
                    <a:lumMod val="75000"/>
                  </a:schemeClr>
                </a:solidFill>
              </a:rPr>
              <a:t>Aziende con obbligo di rendicontazione ESG (CSRD)</a:t>
            </a:r>
            <a:endParaRPr sz="3200" b="1" dirty="0">
              <a:solidFill>
                <a:schemeClr val="accent1">
                  <a:lumMod val="75000"/>
                </a:schemeClr>
              </a:solidFill>
            </a:endParaRPr>
          </a:p>
        </p:txBody>
      </p:sp>
      <p:sp>
        <p:nvSpPr>
          <p:cNvPr id="3" name="Content Placeholder 2">
            <a:extLst>
              <a:ext uri="{FF2B5EF4-FFF2-40B4-BE49-F238E27FC236}">
                <a16:creationId xmlns:a16="http://schemas.microsoft.com/office/drawing/2014/main" id="{6516C049-F0AF-C63E-9933-2F1D69B18BD5}"/>
              </a:ext>
            </a:extLst>
          </p:cNvPr>
          <p:cNvSpPr>
            <a:spLocks noGrp="1"/>
          </p:cNvSpPr>
          <p:nvPr>
            <p:ph idx="1"/>
          </p:nvPr>
        </p:nvSpPr>
        <p:spPr>
          <a:xfrm>
            <a:off x="972000" y="1158240"/>
            <a:ext cx="7200000" cy="5860869"/>
          </a:xfrm>
        </p:spPr>
        <p:txBody>
          <a:bodyPr>
            <a:normAutofit/>
          </a:bodyPr>
          <a:lstStyle/>
          <a:p>
            <a:pPr>
              <a:lnSpc>
                <a:spcPct val="107000"/>
              </a:lnSpc>
              <a:spcBef>
                <a:spcPts val="0"/>
              </a:spcBef>
              <a:buNone/>
            </a:pPr>
            <a:r>
              <a:rPr lang="it-IT" sz="1100" b="1" kern="100" dirty="0">
                <a:solidFill>
                  <a:schemeClr val="accent1">
                    <a:lumMod val="75000"/>
                  </a:schemeClr>
                </a:solidFill>
                <a:effectLst/>
                <a:ea typeface="Calibri" panose="020F0502020204030204" pitchFamily="34" charset="0"/>
                <a:cs typeface="Times New Roman" panose="02020603050405020304" pitchFamily="18" charset="0"/>
              </a:rPr>
              <a:t>Dal 1° gennaio 2024</a:t>
            </a:r>
          </a:p>
          <a:p>
            <a:pPr>
              <a:lnSpc>
                <a:spcPct val="107000"/>
              </a:lnSpc>
              <a:spcBef>
                <a:spcPts val="0"/>
              </a:spcBef>
              <a:buNone/>
            </a:pPr>
            <a:r>
              <a:rPr lang="it-IT" sz="1100" kern="100" dirty="0">
                <a:solidFill>
                  <a:schemeClr val="accent1">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Tutte le aziende già soggette alla NFRD, ovvero:</a:t>
            </a:r>
            <a:endParaRPr lang="it-IT" sz="1100"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0"/>
              </a:spcBef>
              <a:buSzPts val="1000"/>
              <a:buFont typeface="Symbol" panose="05050102010706020507" pitchFamily="18" charset="2"/>
              <a:buChar char=""/>
              <a:tabLst>
                <a:tab pos="457200" algn="l"/>
              </a:tabLst>
            </a:pPr>
            <a:r>
              <a:rPr lang="it-IT" sz="1100" kern="100" dirty="0">
                <a:solidFill>
                  <a:schemeClr val="accent1">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Aziende quotate in borsa (grandi imprese)</a:t>
            </a:r>
            <a:endParaRPr lang="it-IT" sz="1100"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0"/>
              </a:spcBef>
              <a:buSzPts val="1000"/>
              <a:buFont typeface="Symbol" panose="05050102010706020507" pitchFamily="18" charset="2"/>
              <a:buChar char=""/>
              <a:tabLst>
                <a:tab pos="457200" algn="l"/>
              </a:tabLst>
            </a:pPr>
            <a:r>
              <a:rPr lang="it-IT" sz="1100" kern="100" dirty="0">
                <a:solidFill>
                  <a:schemeClr val="accent1">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Banche</a:t>
            </a:r>
            <a:endParaRPr lang="it-IT" sz="1100"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buNone/>
            </a:pPr>
            <a:r>
              <a:rPr lang="it-IT" sz="1100" kern="100" dirty="0">
                <a:solidFill>
                  <a:schemeClr val="accent1">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Assicurazioni</a:t>
            </a:r>
            <a:endParaRPr lang="it-IT" sz="1100"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0"/>
              </a:spcBef>
              <a:buSzPts val="1000"/>
              <a:buFont typeface="Symbol" panose="05050102010706020507" pitchFamily="18" charset="2"/>
              <a:buChar char=""/>
              <a:tabLst>
                <a:tab pos="457200" algn="l"/>
              </a:tabLst>
            </a:pPr>
            <a:r>
              <a:rPr lang="it-IT" sz="1100" kern="100" dirty="0">
                <a:solidFill>
                  <a:schemeClr val="accent1">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Enti di interesse pubblico (es. multiutility, aeroporti, aziende sanitarie pubbliche che superano i limiti dimensionali)</a:t>
            </a:r>
            <a:endParaRPr lang="it-IT" sz="1100"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buNone/>
            </a:pPr>
            <a:r>
              <a:rPr lang="it-IT" sz="1100" kern="100" dirty="0">
                <a:solidFill>
                  <a:schemeClr val="accent1">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 Requisiti minimi per rientrare:</a:t>
            </a:r>
            <a:endParaRPr lang="it-IT" sz="1100"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0"/>
              </a:spcBef>
              <a:buSzPts val="1000"/>
              <a:buFont typeface="Symbol" panose="05050102010706020507" pitchFamily="18" charset="2"/>
              <a:buChar char=""/>
              <a:tabLst>
                <a:tab pos="457200" algn="l"/>
              </a:tabLst>
            </a:pPr>
            <a:r>
              <a:rPr lang="it-IT" sz="1100" kern="100" dirty="0">
                <a:solidFill>
                  <a:schemeClr val="accent1">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Più di 500 dipendenti</a:t>
            </a:r>
            <a:endParaRPr lang="it-IT" sz="1100"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0"/>
              </a:spcBef>
              <a:buSzPts val="1000"/>
              <a:buFont typeface="Symbol" panose="05050102010706020507" pitchFamily="18" charset="2"/>
              <a:buChar char=""/>
              <a:tabLst>
                <a:tab pos="457200" algn="l"/>
              </a:tabLst>
            </a:pPr>
            <a:r>
              <a:rPr lang="it-IT" sz="1100" kern="100" dirty="0">
                <a:solidFill>
                  <a:schemeClr val="accent1">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Quotazione in un mercato regolamentato UE</a:t>
            </a:r>
          </a:p>
          <a:p>
            <a:pPr marL="0" lvl="0" indent="0">
              <a:lnSpc>
                <a:spcPct val="107000"/>
              </a:lnSpc>
              <a:spcBef>
                <a:spcPts val="0"/>
              </a:spcBef>
              <a:buSzPts val="1000"/>
              <a:buNone/>
              <a:tabLst>
                <a:tab pos="457200" algn="l"/>
              </a:tabLst>
            </a:pPr>
            <a:endParaRPr lang="it-IT" sz="1100"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buNone/>
            </a:pPr>
            <a:r>
              <a:rPr lang="it-IT" sz="1100" b="1" kern="100" dirty="0">
                <a:solidFill>
                  <a:schemeClr val="accent1">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 Dal 1° gennaio 2025</a:t>
            </a:r>
          </a:p>
          <a:p>
            <a:pPr>
              <a:lnSpc>
                <a:spcPct val="107000"/>
              </a:lnSpc>
              <a:spcBef>
                <a:spcPts val="0"/>
              </a:spcBef>
              <a:buNone/>
            </a:pPr>
            <a:endParaRPr lang="it-IT" sz="1100"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buNone/>
            </a:pPr>
            <a:r>
              <a:rPr lang="it-IT" sz="1100" kern="100" dirty="0">
                <a:solidFill>
                  <a:schemeClr val="accent1">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Grandi imprese non quotate che soddisfano almeno due dei seguenti tre requisiti:</a:t>
            </a:r>
            <a:endParaRPr lang="it-IT" sz="1100"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0"/>
              </a:spcBef>
              <a:buSzPts val="1000"/>
              <a:buFont typeface="Symbol" panose="05050102010706020507" pitchFamily="18" charset="2"/>
              <a:buChar char=""/>
              <a:tabLst>
                <a:tab pos="457200" algn="l"/>
              </a:tabLst>
            </a:pPr>
            <a:r>
              <a:rPr lang="it-IT" sz="1100" kern="100" dirty="0">
                <a:solidFill>
                  <a:schemeClr val="accent1">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Fatturato annuo &gt; 40 milioni di euro</a:t>
            </a:r>
            <a:endParaRPr lang="it-IT" sz="1100"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0"/>
              </a:spcBef>
              <a:buSzPts val="1000"/>
              <a:buFont typeface="Symbol" panose="05050102010706020507" pitchFamily="18" charset="2"/>
              <a:buChar char=""/>
              <a:tabLst>
                <a:tab pos="457200" algn="l"/>
              </a:tabLst>
            </a:pPr>
            <a:r>
              <a:rPr lang="it-IT" sz="1100" kern="100" dirty="0">
                <a:solidFill>
                  <a:schemeClr val="accent1">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Totale attivo &gt; 20 milioni di euro</a:t>
            </a:r>
            <a:endParaRPr lang="it-IT" sz="1100"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0"/>
              </a:spcBef>
              <a:buSzPts val="1000"/>
              <a:buFont typeface="Symbol" panose="05050102010706020507" pitchFamily="18" charset="2"/>
              <a:buChar char=""/>
              <a:tabLst>
                <a:tab pos="457200" algn="l"/>
              </a:tabLst>
            </a:pPr>
            <a:r>
              <a:rPr lang="it-IT" sz="1100" kern="100" dirty="0">
                <a:solidFill>
                  <a:schemeClr val="accent1">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Più di 250 dipendenti</a:t>
            </a:r>
            <a:endParaRPr lang="it-IT" sz="1100"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buNone/>
            </a:pPr>
            <a:r>
              <a:rPr lang="it-IT" sz="1100" kern="100" dirty="0">
                <a:solidFill>
                  <a:schemeClr val="accent1">
                    <a:lumMod val="75000"/>
                  </a:schemeClr>
                </a:solidFill>
                <a:effectLst/>
                <a:latin typeface="Segoe UI Emoji" panose="020B0502040204020203" pitchFamily="34" charset="0"/>
                <a:ea typeface="Calibri" panose="020F0502020204030204" pitchFamily="34" charset="0"/>
                <a:cs typeface="Segoe UI Emoji" panose="020B0502040204020203" pitchFamily="34" charset="0"/>
              </a:rPr>
              <a:t>❗</a:t>
            </a:r>
            <a:r>
              <a:rPr lang="it-IT" sz="1100" kern="100" dirty="0">
                <a:solidFill>
                  <a:schemeClr val="accent1">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 Molte aziende italiane rientrano qui, soprattutto del settore manifatturiero, sanitario, GDO, infrastrutture.</a:t>
            </a:r>
          </a:p>
          <a:p>
            <a:pPr>
              <a:lnSpc>
                <a:spcPct val="107000"/>
              </a:lnSpc>
              <a:spcBef>
                <a:spcPts val="0"/>
              </a:spcBef>
              <a:buNone/>
            </a:pPr>
            <a:endParaRPr lang="it-IT" sz="1100"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buNone/>
            </a:pPr>
            <a:r>
              <a:rPr lang="it-IT" sz="1100" b="1" kern="100" dirty="0">
                <a:solidFill>
                  <a:schemeClr val="accent1">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 Dal 1° gennaio 2026</a:t>
            </a:r>
          </a:p>
          <a:p>
            <a:pPr>
              <a:lnSpc>
                <a:spcPct val="107000"/>
              </a:lnSpc>
              <a:spcBef>
                <a:spcPts val="0"/>
              </a:spcBef>
              <a:buNone/>
            </a:pPr>
            <a:endParaRPr lang="it-IT" sz="1100"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buNone/>
            </a:pPr>
            <a:r>
              <a:rPr lang="it-IT" sz="1100" kern="100" dirty="0">
                <a:solidFill>
                  <a:schemeClr val="accent1">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PMI quotate (piccole e medie imprese con azioni negoziate sui mercati regolamentati UE)</a:t>
            </a:r>
            <a:endParaRPr lang="it-IT" sz="1100"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0"/>
              </a:spcBef>
              <a:buSzPts val="1000"/>
              <a:buFont typeface="Symbol" panose="05050102010706020507" pitchFamily="18" charset="2"/>
              <a:buChar char=""/>
              <a:tabLst>
                <a:tab pos="457200" algn="l"/>
              </a:tabLst>
            </a:pPr>
            <a:r>
              <a:rPr lang="it-IT" sz="1100" kern="100" dirty="0">
                <a:solidFill>
                  <a:schemeClr val="accent1">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Anche se PMI, saranno obbligate a redigere il bilancio di sostenibilità secondo standard semplificati.</a:t>
            </a:r>
            <a:endParaRPr lang="it-IT" sz="1100"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buNone/>
            </a:pPr>
            <a:r>
              <a:rPr lang="it-IT" sz="1100" kern="100" dirty="0">
                <a:solidFill>
                  <a:schemeClr val="accent1">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Altre categorie (non obbligate ma fortemente consigliate):</a:t>
            </a:r>
            <a:endParaRPr lang="it-IT" sz="1100"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0"/>
              </a:spcBef>
              <a:buSzPts val="1000"/>
              <a:buFont typeface="Symbol" panose="05050102010706020507" pitchFamily="18" charset="2"/>
              <a:buChar char=""/>
              <a:tabLst>
                <a:tab pos="457200" algn="l"/>
              </a:tabLst>
            </a:pPr>
            <a:r>
              <a:rPr lang="it-IT" sz="1100" kern="100" dirty="0">
                <a:solidFill>
                  <a:schemeClr val="accent1">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PMI non quotate → Non obbligate, ma:</a:t>
            </a:r>
            <a:endParaRPr lang="it-IT" sz="1100"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Bef>
                <a:spcPts val="0"/>
              </a:spcBef>
              <a:buSzPts val="1000"/>
              <a:buFont typeface="Courier New" panose="02070309020205020404" pitchFamily="49" charset="0"/>
              <a:buChar char="o"/>
              <a:tabLst>
                <a:tab pos="914400" algn="l"/>
              </a:tabLst>
            </a:pPr>
            <a:r>
              <a:rPr lang="it-IT" sz="1100" kern="100" dirty="0">
                <a:solidFill>
                  <a:schemeClr val="accent1">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Spesso richieste da grandi clienti (supply chain)</a:t>
            </a:r>
            <a:endParaRPr lang="it-IT" sz="1100"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Bef>
                <a:spcPts val="0"/>
              </a:spcBef>
              <a:buSzPts val="1000"/>
              <a:buFont typeface="Courier New" panose="02070309020205020404" pitchFamily="49" charset="0"/>
              <a:buChar char="o"/>
              <a:tabLst>
                <a:tab pos="914400" algn="l"/>
              </a:tabLst>
            </a:pPr>
            <a:r>
              <a:rPr lang="it-IT" sz="1100" kern="100" dirty="0">
                <a:solidFill>
                  <a:schemeClr val="accent1">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Maggior punteggio nei bandi pubblici</a:t>
            </a:r>
            <a:endParaRPr lang="it-IT" sz="1100"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Bef>
                <a:spcPts val="0"/>
              </a:spcBef>
              <a:buSzPts val="1000"/>
              <a:buFont typeface="Courier New" panose="02070309020205020404" pitchFamily="49" charset="0"/>
              <a:buChar char="o"/>
              <a:tabLst>
                <a:tab pos="914400" algn="l"/>
              </a:tabLst>
            </a:pPr>
            <a:r>
              <a:rPr lang="it-IT" sz="1100" kern="100" dirty="0">
                <a:solidFill>
                  <a:schemeClr val="accent1">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Più attraenti per gli investitori e le banche</a:t>
            </a:r>
            <a:endParaRPr lang="it-IT" sz="1100"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Bef>
                <a:spcPts val="0"/>
              </a:spcBef>
              <a:buSzPts val="1000"/>
              <a:buFont typeface="Courier New" panose="02070309020205020404" pitchFamily="49" charset="0"/>
              <a:buChar char="o"/>
              <a:tabLst>
                <a:tab pos="914400" algn="l"/>
              </a:tabLst>
            </a:pPr>
            <a:r>
              <a:rPr lang="it-IT" sz="1100" b="1" kern="100" dirty="0">
                <a:solidFill>
                  <a:schemeClr val="accent1">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Potrebbero rientrare in futuri obblighi legislativi</a:t>
            </a:r>
            <a:endParaRPr lang="it-IT" sz="1100" kern="1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0"/>
              </a:spcBef>
              <a:buSzPts val="1000"/>
              <a:buFont typeface="Symbol" panose="05050102010706020507" pitchFamily="18" charset="2"/>
              <a:buChar char=""/>
              <a:tabLst>
                <a:tab pos="457200" algn="l"/>
              </a:tabLst>
            </a:pPr>
            <a:endParaRPr lang="it-IT" altLang="it-IT" sz="1600" b="1" dirty="0">
              <a:latin typeface="Comic Sans MS" panose="030F0702030302020204" pitchFamily="66" charset="0"/>
            </a:endParaRPr>
          </a:p>
          <a:p>
            <a:pPr marL="0" indent="0">
              <a:buNone/>
            </a:pPr>
            <a:endParaRPr dirty="0"/>
          </a:p>
        </p:txBody>
      </p:sp>
      <p:pic>
        <p:nvPicPr>
          <p:cNvPr id="6" name="Immagine 5" descr="Immagine che contiene logo, Carattere, Elementi grafici, simbolo&#10;&#10;Il contenuto generato dall'IA potrebbe non essere corretto.">
            <a:extLst>
              <a:ext uri="{FF2B5EF4-FFF2-40B4-BE49-F238E27FC236}">
                <a16:creationId xmlns:a16="http://schemas.microsoft.com/office/drawing/2014/main" id="{95EC81A4-DC8A-5B1E-41F5-3DE338A22F28}"/>
              </a:ext>
            </a:extLst>
          </p:cNvPr>
          <p:cNvPicPr>
            <a:picLocks noChangeAspect="1"/>
          </p:cNvPicPr>
          <p:nvPr/>
        </p:nvPicPr>
        <p:blipFill>
          <a:blip r:embed="rId2"/>
          <a:stretch>
            <a:fillRect/>
          </a:stretch>
        </p:blipFill>
        <p:spPr>
          <a:xfrm>
            <a:off x="7314057" y="264702"/>
            <a:ext cx="1473568" cy="1473568"/>
          </a:xfrm>
          <a:prstGeom prst="rect">
            <a:avLst/>
          </a:prstGeom>
        </p:spPr>
      </p:pic>
    </p:spTree>
    <p:extLst>
      <p:ext uri="{BB962C8B-B14F-4D97-AF65-F5344CB8AC3E}">
        <p14:creationId xmlns:p14="http://schemas.microsoft.com/office/powerpoint/2010/main" val="1459789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76000">
              <a:schemeClr val="bg2">
                <a:tint val="90000"/>
                <a:satMod val="92000"/>
                <a:lumMod val="120000"/>
              </a:schemeClr>
            </a:gs>
            <a:gs pos="100000">
              <a:schemeClr val="accent4">
                <a:lumMod val="40000"/>
                <a:lumOff val="60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b="1" dirty="0">
                <a:solidFill>
                  <a:schemeClr val="accent1">
                    <a:lumMod val="75000"/>
                  </a:schemeClr>
                </a:solidFill>
              </a:rPr>
              <a:t>Esempi Pratici in Italia </a:t>
            </a:r>
            <a:endParaRPr b="1" dirty="0">
              <a:solidFill>
                <a:schemeClr val="accent1">
                  <a:lumMod val="75000"/>
                </a:schemeClr>
              </a:solidFill>
            </a:endParaRPr>
          </a:p>
        </p:txBody>
      </p:sp>
      <p:graphicFrame>
        <p:nvGraphicFramePr>
          <p:cNvPr id="4" name="Tabella 3">
            <a:extLst>
              <a:ext uri="{FF2B5EF4-FFF2-40B4-BE49-F238E27FC236}">
                <a16:creationId xmlns:a16="http://schemas.microsoft.com/office/drawing/2014/main" id="{05934214-6253-6CCD-BA01-DBA8F5B05DB5}"/>
              </a:ext>
            </a:extLst>
          </p:cNvPr>
          <p:cNvGraphicFramePr>
            <a:graphicFrameLocks noGrp="1"/>
          </p:cNvGraphicFramePr>
          <p:nvPr>
            <p:extLst>
              <p:ext uri="{D42A27DB-BD31-4B8C-83A1-F6EECF244321}">
                <p14:modId xmlns:p14="http://schemas.microsoft.com/office/powerpoint/2010/main" val="2593311331"/>
              </p:ext>
            </p:extLst>
          </p:nvPr>
        </p:nvGraphicFramePr>
        <p:xfrm>
          <a:off x="1054825" y="2167953"/>
          <a:ext cx="7793084" cy="2107954"/>
        </p:xfrm>
        <a:graphic>
          <a:graphicData uri="http://schemas.openxmlformats.org/drawingml/2006/table">
            <a:tbl>
              <a:tblPr firstRow="1" firstCol="1" bandRow="1">
                <a:tableStyleId>{5C22544A-7EE6-4342-B048-85BDC9FD1C3A}</a:tableStyleId>
              </a:tblPr>
              <a:tblGrid>
                <a:gridCol w="3896542">
                  <a:extLst>
                    <a:ext uri="{9D8B030D-6E8A-4147-A177-3AD203B41FA5}">
                      <a16:colId xmlns:a16="http://schemas.microsoft.com/office/drawing/2014/main" val="2738961593"/>
                    </a:ext>
                  </a:extLst>
                </a:gridCol>
                <a:gridCol w="3896542">
                  <a:extLst>
                    <a:ext uri="{9D8B030D-6E8A-4147-A177-3AD203B41FA5}">
                      <a16:colId xmlns:a16="http://schemas.microsoft.com/office/drawing/2014/main" val="4042030149"/>
                    </a:ext>
                  </a:extLst>
                </a:gridCol>
              </a:tblGrid>
              <a:tr h="351129">
                <a:tc>
                  <a:txBody>
                    <a:bodyPr/>
                    <a:lstStyle/>
                    <a:p>
                      <a:pPr>
                        <a:lnSpc>
                          <a:spcPct val="107000"/>
                        </a:lnSpc>
                        <a:spcAft>
                          <a:spcPts val="800"/>
                        </a:spcAft>
                        <a:buNone/>
                      </a:pPr>
                      <a:r>
                        <a:rPr lang="it-IT" sz="1100" kern="100">
                          <a:effectLst/>
                        </a:rPr>
                        <a:t>Azienda</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buNone/>
                      </a:pPr>
                      <a:r>
                        <a:rPr lang="it-IT" sz="1100" kern="100" dirty="0">
                          <a:effectLst/>
                        </a:rPr>
                        <a:t>Obbligo ESG</a:t>
                      </a:r>
                      <a:endParaRPr lang="it-IT"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304788657"/>
                  </a:ext>
                </a:extLst>
              </a:tr>
              <a:tr h="351365">
                <a:tc>
                  <a:txBody>
                    <a:bodyPr/>
                    <a:lstStyle/>
                    <a:p>
                      <a:pPr>
                        <a:lnSpc>
                          <a:spcPct val="107000"/>
                        </a:lnSpc>
                        <a:spcAft>
                          <a:spcPts val="800"/>
                        </a:spcAft>
                        <a:buNone/>
                      </a:pPr>
                      <a:r>
                        <a:rPr lang="it-IT" sz="1100" kern="100">
                          <a:effectLst/>
                        </a:rPr>
                        <a:t>ENI, ENEL, TIM, Poste</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buNone/>
                      </a:pPr>
                      <a:r>
                        <a:rPr lang="it-IT" sz="1100" kern="100">
                          <a:effectLst/>
                        </a:rPr>
                        <a:t>✅ Dal 2024</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962957962"/>
                  </a:ext>
                </a:extLst>
              </a:tr>
              <a:tr h="351365">
                <a:tc>
                  <a:txBody>
                    <a:bodyPr/>
                    <a:lstStyle/>
                    <a:p>
                      <a:pPr>
                        <a:lnSpc>
                          <a:spcPct val="107000"/>
                        </a:lnSpc>
                        <a:spcAft>
                          <a:spcPts val="800"/>
                        </a:spcAft>
                        <a:buNone/>
                      </a:pPr>
                      <a:r>
                        <a:rPr lang="it-IT" sz="1100" kern="100" dirty="0">
                          <a:effectLst/>
                        </a:rPr>
                        <a:t>BNL, Unicredit, Intesa</a:t>
                      </a:r>
                      <a:endParaRPr lang="it-IT"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buNone/>
                      </a:pPr>
                      <a:r>
                        <a:rPr lang="it-IT" sz="1100" kern="100">
                          <a:effectLst/>
                        </a:rPr>
                        <a:t>✅ Dal 2024</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126262302"/>
                  </a:ext>
                </a:extLst>
              </a:tr>
              <a:tr h="351365">
                <a:tc>
                  <a:txBody>
                    <a:bodyPr/>
                    <a:lstStyle/>
                    <a:p>
                      <a:pPr>
                        <a:lnSpc>
                          <a:spcPct val="107000"/>
                        </a:lnSpc>
                        <a:spcAft>
                          <a:spcPts val="800"/>
                        </a:spcAft>
                        <a:buNone/>
                      </a:pPr>
                      <a:r>
                        <a:rPr lang="it-IT" sz="1100" kern="100">
                          <a:effectLst/>
                        </a:rPr>
                        <a:t>Esselunga, Ferrovie, Trenitalia</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buNone/>
                      </a:pPr>
                      <a:r>
                        <a:rPr lang="it-IT" sz="1100" kern="100">
                          <a:effectLst/>
                        </a:rPr>
                        <a:t>✅ Dal 2025 (grande impresa non quotata)</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047372617"/>
                  </a:ext>
                </a:extLst>
              </a:tr>
              <a:tr h="351365">
                <a:tc>
                  <a:txBody>
                    <a:bodyPr/>
                    <a:lstStyle/>
                    <a:p>
                      <a:pPr>
                        <a:lnSpc>
                          <a:spcPct val="107000"/>
                        </a:lnSpc>
                        <a:spcAft>
                          <a:spcPts val="800"/>
                        </a:spcAft>
                        <a:buNone/>
                      </a:pPr>
                      <a:r>
                        <a:rPr lang="it-IT" sz="1100" kern="100">
                          <a:effectLst/>
                        </a:rPr>
                        <a:t>Gruppo Hera, Acea, Iren</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buNone/>
                      </a:pPr>
                      <a:r>
                        <a:rPr lang="it-IT" sz="1100" kern="100" dirty="0">
                          <a:effectLst/>
                        </a:rPr>
                        <a:t>✅ Dal 2024</a:t>
                      </a:r>
                      <a:endParaRPr lang="it-IT"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335220365"/>
                  </a:ext>
                </a:extLst>
              </a:tr>
              <a:tr h="351365">
                <a:tc>
                  <a:txBody>
                    <a:bodyPr/>
                    <a:lstStyle/>
                    <a:p>
                      <a:pPr>
                        <a:lnSpc>
                          <a:spcPct val="107000"/>
                        </a:lnSpc>
                        <a:spcAft>
                          <a:spcPts val="800"/>
                        </a:spcAft>
                        <a:buNone/>
                      </a:pPr>
                      <a:r>
                        <a:rPr lang="it-IT" sz="1100" kern="100">
                          <a:effectLst/>
                        </a:rPr>
                        <a:t>Piccola impresa familiare</a:t>
                      </a:r>
                      <a:endParaRPr lang="it-IT"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buNone/>
                      </a:pPr>
                      <a:r>
                        <a:rPr lang="it-IT" sz="1100" kern="100" dirty="0">
                          <a:effectLst/>
                        </a:rPr>
                        <a:t>❌ (ma consigliata per competitività)</a:t>
                      </a:r>
                      <a:endParaRPr lang="it-IT"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238340789"/>
                  </a:ext>
                </a:extLst>
              </a:tr>
            </a:tbl>
          </a:graphicData>
        </a:graphic>
      </p:graphicFrame>
      <p:pic>
        <p:nvPicPr>
          <p:cNvPr id="6" name="Immagine 5" descr="Immagine che contiene logo, Carattere, Elementi grafici, simbolo&#10;&#10;Il contenuto generato dall'IA potrebbe non essere corretto.">
            <a:extLst>
              <a:ext uri="{FF2B5EF4-FFF2-40B4-BE49-F238E27FC236}">
                <a16:creationId xmlns:a16="http://schemas.microsoft.com/office/drawing/2014/main" id="{277CAF8B-3D53-A3B3-B335-96994851E0D2}"/>
              </a:ext>
            </a:extLst>
          </p:cNvPr>
          <p:cNvPicPr>
            <a:picLocks noChangeAspect="1"/>
          </p:cNvPicPr>
          <p:nvPr/>
        </p:nvPicPr>
        <p:blipFill>
          <a:blip r:embed="rId2"/>
          <a:stretch>
            <a:fillRect/>
          </a:stretch>
        </p:blipFill>
        <p:spPr>
          <a:xfrm>
            <a:off x="7314057" y="264702"/>
            <a:ext cx="1473568" cy="1473568"/>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56000">
              <a:schemeClr val="bg2">
                <a:tint val="90000"/>
                <a:satMod val="92000"/>
                <a:lumMod val="120000"/>
              </a:schemeClr>
            </a:gs>
            <a:gs pos="100000">
              <a:schemeClr val="accent4">
                <a:lumMod val="40000"/>
                <a:lumOff val="60000"/>
              </a:schemeClr>
            </a:gs>
          </a:gsLst>
          <a:path path="circle">
            <a:fillToRect l="100000" b="100000"/>
          </a:path>
          <a:tileRect t="-100000" r="-100000"/>
        </a:gradFill>
        <a:effectLst/>
      </p:bgPr>
    </p:bg>
    <p:spTree>
      <p:nvGrpSpPr>
        <p:cNvPr id="1" name="">
          <a:extLst>
            <a:ext uri="{FF2B5EF4-FFF2-40B4-BE49-F238E27FC236}">
              <a16:creationId xmlns:a16="http://schemas.microsoft.com/office/drawing/2014/main" id="{00B95502-4096-7F02-31A6-D0C6D31A73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4381A8-CFBF-7B9F-3837-DEE79EE74CE1}"/>
              </a:ext>
            </a:extLst>
          </p:cNvPr>
          <p:cNvSpPr>
            <a:spLocks noGrp="1"/>
          </p:cNvSpPr>
          <p:nvPr>
            <p:ph type="title"/>
          </p:nvPr>
        </p:nvSpPr>
        <p:spPr/>
        <p:txBody>
          <a:bodyPr/>
          <a:lstStyle/>
          <a:p>
            <a:r>
              <a:rPr lang="it-IT" b="1" dirty="0">
                <a:solidFill>
                  <a:schemeClr val="accent1">
                    <a:lumMod val="75000"/>
                  </a:schemeClr>
                </a:solidFill>
              </a:rPr>
              <a:t>Il</a:t>
            </a:r>
            <a:r>
              <a:rPr b="1" dirty="0">
                <a:solidFill>
                  <a:schemeClr val="accent1">
                    <a:lumMod val="75000"/>
                  </a:schemeClr>
                </a:solidFill>
              </a:rPr>
              <a:t> </a:t>
            </a:r>
            <a:r>
              <a:rPr lang="it-IT" b="1" dirty="0">
                <a:solidFill>
                  <a:schemeClr val="accent1">
                    <a:lumMod val="75000"/>
                  </a:schemeClr>
                </a:solidFill>
              </a:rPr>
              <a:t>M</a:t>
            </a:r>
            <a:r>
              <a:rPr b="1" dirty="0" err="1">
                <a:solidFill>
                  <a:schemeClr val="accent1">
                    <a:lumMod val="75000"/>
                  </a:schemeClr>
                </a:solidFill>
              </a:rPr>
              <a:t>odello</a:t>
            </a:r>
            <a:r>
              <a:rPr lang="it-IT" b="1" dirty="0">
                <a:solidFill>
                  <a:schemeClr val="accent1">
                    <a:lumMod val="75000"/>
                  </a:schemeClr>
                </a:solidFill>
              </a:rPr>
              <a:t> </a:t>
            </a:r>
            <a:r>
              <a:rPr lang="it-IT" b="1" dirty="0" err="1">
                <a:solidFill>
                  <a:schemeClr val="accent1">
                    <a:lumMod val="75000"/>
                  </a:schemeClr>
                </a:solidFill>
              </a:rPr>
              <a:t>Ilea</a:t>
            </a:r>
            <a:endParaRPr b="1" dirty="0">
              <a:solidFill>
                <a:schemeClr val="accent1">
                  <a:lumMod val="75000"/>
                </a:schemeClr>
              </a:solidFill>
            </a:endParaRPr>
          </a:p>
        </p:txBody>
      </p:sp>
      <p:sp>
        <p:nvSpPr>
          <p:cNvPr id="3" name="Content Placeholder 2">
            <a:extLst>
              <a:ext uri="{FF2B5EF4-FFF2-40B4-BE49-F238E27FC236}">
                <a16:creationId xmlns:a16="http://schemas.microsoft.com/office/drawing/2014/main" id="{F9CF68A5-DF2E-CB6A-7069-D0009E6D5BAA}"/>
              </a:ext>
            </a:extLst>
          </p:cNvPr>
          <p:cNvSpPr>
            <a:spLocks noGrp="1"/>
          </p:cNvSpPr>
          <p:nvPr>
            <p:ph idx="1"/>
          </p:nvPr>
        </p:nvSpPr>
        <p:spPr>
          <a:xfrm>
            <a:off x="972000" y="1905000"/>
            <a:ext cx="7200000" cy="3600000"/>
          </a:xfrm>
        </p:spPr>
        <p:txBody>
          <a:bodyPr>
            <a:normAutofit/>
          </a:bodyPr>
          <a:lstStyle/>
          <a:p>
            <a:pPr>
              <a:buNone/>
            </a:pPr>
            <a:r>
              <a:rPr lang="it-IT" dirty="0"/>
              <a:t>- </a:t>
            </a:r>
            <a:r>
              <a:rPr lang="it-IT" b="1" dirty="0">
                <a:solidFill>
                  <a:schemeClr val="accent1">
                    <a:lumMod val="75000"/>
                  </a:schemeClr>
                </a:solidFill>
              </a:rPr>
              <a:t>Un Metodo Semplice ed Efficace in quattro fasi:</a:t>
            </a:r>
          </a:p>
          <a:p>
            <a:pPr>
              <a:buFont typeface="+mj-lt"/>
              <a:buAutoNum type="arabicPeriod"/>
            </a:pPr>
            <a:r>
              <a:rPr lang="it-IT" b="1" dirty="0">
                <a:solidFill>
                  <a:schemeClr val="accent1">
                    <a:lumMod val="75000"/>
                  </a:schemeClr>
                </a:solidFill>
              </a:rPr>
              <a:t>Analisi iniziale:</a:t>
            </a:r>
            <a:r>
              <a:rPr lang="it-IT" dirty="0">
                <a:solidFill>
                  <a:schemeClr val="accent1">
                    <a:lumMod val="75000"/>
                  </a:schemeClr>
                </a:solidFill>
              </a:rPr>
              <a:t> audit e questionari mirati</a:t>
            </a:r>
          </a:p>
          <a:p>
            <a:pPr>
              <a:buFont typeface="+mj-lt"/>
              <a:buAutoNum type="arabicPeriod"/>
            </a:pPr>
            <a:r>
              <a:rPr lang="it-IT" b="1" dirty="0">
                <a:solidFill>
                  <a:schemeClr val="accent1">
                    <a:lumMod val="75000"/>
                  </a:schemeClr>
                </a:solidFill>
              </a:rPr>
              <a:t>Intervento diretto:</a:t>
            </a:r>
            <a:r>
              <a:rPr lang="it-IT" dirty="0">
                <a:solidFill>
                  <a:schemeClr val="accent1">
                    <a:lumMod val="75000"/>
                  </a:schemeClr>
                </a:solidFill>
              </a:rPr>
              <a:t> formazione, supporto psicologico, consulenza legale</a:t>
            </a:r>
          </a:p>
          <a:p>
            <a:pPr>
              <a:buFont typeface="+mj-lt"/>
              <a:buAutoNum type="arabicPeriod"/>
            </a:pPr>
            <a:r>
              <a:rPr lang="it-IT" b="1" dirty="0">
                <a:solidFill>
                  <a:schemeClr val="accent1">
                    <a:lumMod val="75000"/>
                  </a:schemeClr>
                </a:solidFill>
              </a:rPr>
              <a:t>Monitoraggio periodico:</a:t>
            </a:r>
            <a:r>
              <a:rPr lang="it-IT" dirty="0">
                <a:solidFill>
                  <a:schemeClr val="accent1">
                    <a:lumMod val="75000"/>
                  </a:schemeClr>
                </a:solidFill>
              </a:rPr>
              <a:t> follow-up per garantire risultati</a:t>
            </a:r>
          </a:p>
          <a:p>
            <a:pPr>
              <a:buFont typeface="+mj-lt"/>
              <a:buAutoNum type="arabicPeriod"/>
            </a:pPr>
            <a:r>
              <a:rPr lang="it-IT" b="1" dirty="0">
                <a:solidFill>
                  <a:schemeClr val="accent1">
                    <a:lumMod val="75000"/>
                  </a:schemeClr>
                </a:solidFill>
              </a:rPr>
              <a:t>Certificazione finale:</a:t>
            </a:r>
            <a:r>
              <a:rPr lang="it-IT" dirty="0">
                <a:solidFill>
                  <a:schemeClr val="accent1">
                    <a:lumMod val="75000"/>
                  </a:schemeClr>
                </a:solidFill>
              </a:rPr>
              <a:t> ILEA + ESG, valore aggiunto per l'azienda</a:t>
            </a:r>
          </a:p>
        </p:txBody>
      </p:sp>
      <p:pic>
        <p:nvPicPr>
          <p:cNvPr id="6" name="Immagine 5" descr="Immagine che contiene logo, Carattere, Elementi grafici, simbolo&#10;&#10;Il contenuto generato dall'IA potrebbe non essere corretto.">
            <a:extLst>
              <a:ext uri="{FF2B5EF4-FFF2-40B4-BE49-F238E27FC236}">
                <a16:creationId xmlns:a16="http://schemas.microsoft.com/office/drawing/2014/main" id="{DE6E3F00-A811-E21D-7AD8-849DD18F6A8A}"/>
              </a:ext>
            </a:extLst>
          </p:cNvPr>
          <p:cNvPicPr>
            <a:picLocks noChangeAspect="1"/>
          </p:cNvPicPr>
          <p:nvPr/>
        </p:nvPicPr>
        <p:blipFill>
          <a:blip r:embed="rId2"/>
          <a:stretch>
            <a:fillRect/>
          </a:stretch>
        </p:blipFill>
        <p:spPr>
          <a:xfrm>
            <a:off x="7314057" y="264702"/>
            <a:ext cx="1473568" cy="1473568"/>
          </a:xfrm>
          <a:prstGeom prst="rect">
            <a:avLst/>
          </a:prstGeom>
        </p:spPr>
      </p:pic>
    </p:spTree>
    <p:extLst>
      <p:ext uri="{BB962C8B-B14F-4D97-AF65-F5344CB8AC3E}">
        <p14:creationId xmlns:p14="http://schemas.microsoft.com/office/powerpoint/2010/main" val="19578324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0000"/>
                <a:satMod val="92000"/>
                <a:lumMod val="120000"/>
              </a:schemeClr>
            </a:gs>
            <a:gs pos="100000">
              <a:schemeClr val="accent4">
                <a:lumMod val="40000"/>
                <a:lumOff val="60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61454687-A3A3-0A63-BF36-DBEA81FDCD2A}"/>
              </a:ext>
            </a:extLst>
          </p:cNvPr>
          <p:cNvPicPr>
            <a:picLocks noChangeAspect="1"/>
          </p:cNvPicPr>
          <p:nvPr/>
        </p:nvPicPr>
        <p:blipFill>
          <a:blip r:embed="rId3"/>
          <a:stretch>
            <a:fillRect/>
          </a:stretch>
        </p:blipFill>
        <p:spPr>
          <a:xfrm>
            <a:off x="1436913" y="1852909"/>
            <a:ext cx="6855823" cy="3400534"/>
          </a:xfrm>
          <a:prstGeom prst="rect">
            <a:avLst/>
          </a:prstGeom>
        </p:spPr>
      </p:pic>
      <p:pic>
        <p:nvPicPr>
          <p:cNvPr id="4" name="Immagine 3" descr="Immagine che contiene logo, Carattere, Elementi grafici, simbolo&#10;&#10;Il contenuto generato dall'IA potrebbe non essere corretto.">
            <a:extLst>
              <a:ext uri="{FF2B5EF4-FFF2-40B4-BE49-F238E27FC236}">
                <a16:creationId xmlns:a16="http://schemas.microsoft.com/office/drawing/2014/main" id="{053C6D6B-E128-E74C-8A4E-34483195AB65}"/>
              </a:ext>
            </a:extLst>
          </p:cNvPr>
          <p:cNvPicPr>
            <a:picLocks noChangeAspect="1"/>
          </p:cNvPicPr>
          <p:nvPr/>
        </p:nvPicPr>
        <p:blipFill>
          <a:blip r:embed="rId4"/>
          <a:stretch>
            <a:fillRect/>
          </a:stretch>
        </p:blipFill>
        <p:spPr>
          <a:xfrm>
            <a:off x="7314057" y="264702"/>
            <a:ext cx="1473568" cy="1473568"/>
          </a:xfrm>
          <a:prstGeom prst="rect">
            <a:avLst/>
          </a:prstGeom>
        </p:spPr>
      </p:pic>
    </p:spTree>
    <p:extLst>
      <p:ext uri="{BB962C8B-B14F-4D97-AF65-F5344CB8AC3E}">
        <p14:creationId xmlns:p14="http://schemas.microsoft.com/office/powerpoint/2010/main" val="847111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58000">
              <a:schemeClr val="bg2">
                <a:tint val="90000"/>
                <a:satMod val="92000"/>
                <a:lumMod val="120000"/>
              </a:schemeClr>
            </a:gs>
            <a:gs pos="100000">
              <a:schemeClr val="accent4">
                <a:lumMod val="40000"/>
                <a:lumOff val="60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b="1" dirty="0" err="1">
                <a:solidFill>
                  <a:schemeClr val="accent1">
                    <a:lumMod val="75000"/>
                  </a:schemeClr>
                </a:solidFill>
              </a:rPr>
              <a:t>Vantaggi</a:t>
            </a:r>
            <a:r>
              <a:rPr b="1" dirty="0">
                <a:solidFill>
                  <a:schemeClr val="accent1">
                    <a:lumMod val="75000"/>
                  </a:schemeClr>
                </a:solidFill>
              </a:rPr>
              <a:t> per </a:t>
            </a:r>
            <a:r>
              <a:rPr b="1" dirty="0" err="1">
                <a:solidFill>
                  <a:schemeClr val="accent1">
                    <a:lumMod val="75000"/>
                  </a:schemeClr>
                </a:solidFill>
              </a:rPr>
              <a:t>l'azienda</a:t>
            </a:r>
            <a:endParaRPr b="1" dirty="0">
              <a:solidFill>
                <a:schemeClr val="accent1">
                  <a:lumMod val="75000"/>
                </a:schemeClr>
              </a:solidFill>
            </a:endParaRPr>
          </a:p>
        </p:txBody>
      </p:sp>
      <p:sp>
        <p:nvSpPr>
          <p:cNvPr id="3" name="Content Placeholder 2"/>
          <p:cNvSpPr>
            <a:spLocks noGrp="1"/>
          </p:cNvSpPr>
          <p:nvPr>
            <p:ph idx="1"/>
          </p:nvPr>
        </p:nvSpPr>
        <p:spPr>
          <a:xfrm>
            <a:off x="972000" y="1905000"/>
            <a:ext cx="7200000" cy="3600000"/>
          </a:xfrm>
        </p:spPr>
        <p:txBody>
          <a:bodyPr/>
          <a:lstStyle/>
          <a:p>
            <a:pPr>
              <a:buNone/>
            </a:pPr>
            <a:r>
              <a:rPr dirty="0"/>
              <a:t> </a:t>
            </a:r>
            <a:r>
              <a:rPr lang="it-IT" b="1" dirty="0">
                <a:solidFill>
                  <a:schemeClr val="accent1">
                    <a:lumMod val="75000"/>
                  </a:schemeClr>
                </a:solidFill>
              </a:rPr>
              <a:t>Vantaggi concreti per l'Azienda</a:t>
            </a:r>
            <a:endParaRPr lang="it-IT" dirty="0">
              <a:solidFill>
                <a:schemeClr val="accent1">
                  <a:lumMod val="75000"/>
                </a:schemeClr>
              </a:solidFill>
            </a:endParaRPr>
          </a:p>
          <a:p>
            <a:pPr>
              <a:buFont typeface="Arial" panose="020B0604020202020204" pitchFamily="34" charset="0"/>
              <a:buChar char="•"/>
            </a:pPr>
            <a:r>
              <a:rPr lang="it-IT" dirty="0">
                <a:solidFill>
                  <a:schemeClr val="accent1">
                    <a:lumMod val="75000"/>
                  </a:schemeClr>
                </a:solidFill>
              </a:rPr>
              <a:t>Significativo miglioramento del clima aziendale</a:t>
            </a:r>
          </a:p>
          <a:p>
            <a:pPr>
              <a:buFont typeface="Arial" panose="020B0604020202020204" pitchFamily="34" charset="0"/>
              <a:buChar char="•"/>
            </a:pPr>
            <a:r>
              <a:rPr lang="it-IT" dirty="0">
                <a:solidFill>
                  <a:schemeClr val="accent1">
                    <a:lumMod val="75000"/>
                  </a:schemeClr>
                </a:solidFill>
              </a:rPr>
              <a:t>Aumento misurabile del fatturato grazie a un ambiente sano, conforme e strategico</a:t>
            </a:r>
          </a:p>
          <a:p>
            <a:pPr>
              <a:buFont typeface="Arial" panose="020B0604020202020204" pitchFamily="34" charset="0"/>
              <a:buChar char="•"/>
            </a:pPr>
            <a:r>
              <a:rPr lang="it-IT" dirty="0">
                <a:solidFill>
                  <a:schemeClr val="accent1">
                    <a:lumMod val="75000"/>
                  </a:schemeClr>
                </a:solidFill>
              </a:rPr>
              <a:t>Drastica riduzione del turnover e del burnout</a:t>
            </a:r>
          </a:p>
          <a:p>
            <a:pPr>
              <a:buFont typeface="Arial" panose="020B0604020202020204" pitchFamily="34" charset="0"/>
              <a:buChar char="•"/>
            </a:pPr>
            <a:r>
              <a:rPr lang="it-IT" dirty="0">
                <a:solidFill>
                  <a:schemeClr val="accent1">
                    <a:lumMod val="75000"/>
                  </a:schemeClr>
                </a:solidFill>
              </a:rPr>
              <a:t>Azzeramento del rischio di sanzioni (Modello 231)</a:t>
            </a:r>
          </a:p>
          <a:p>
            <a:pPr>
              <a:buFont typeface="Arial" panose="020B0604020202020204" pitchFamily="34" charset="0"/>
              <a:buChar char="•"/>
            </a:pPr>
            <a:r>
              <a:rPr lang="it-IT" dirty="0">
                <a:solidFill>
                  <a:schemeClr val="accent1">
                    <a:lumMod val="75000"/>
                  </a:schemeClr>
                </a:solidFill>
              </a:rPr>
              <a:t>Competitività elevata nei bandi pubblici e privati grazie alla certificazione ESG</a:t>
            </a:r>
          </a:p>
        </p:txBody>
      </p:sp>
      <p:pic>
        <p:nvPicPr>
          <p:cNvPr id="6" name="Immagine 5" descr="Immagine che contiene logo, Carattere, Elementi grafici, simbolo&#10;&#10;Il contenuto generato dall'IA potrebbe non essere corretto.">
            <a:extLst>
              <a:ext uri="{FF2B5EF4-FFF2-40B4-BE49-F238E27FC236}">
                <a16:creationId xmlns:a16="http://schemas.microsoft.com/office/drawing/2014/main" id="{928FC6B9-CBEA-5718-B448-F058DAEA2CE2}"/>
              </a:ext>
            </a:extLst>
          </p:cNvPr>
          <p:cNvPicPr>
            <a:picLocks noChangeAspect="1"/>
          </p:cNvPicPr>
          <p:nvPr/>
        </p:nvPicPr>
        <p:blipFill>
          <a:blip r:embed="rId2"/>
          <a:stretch>
            <a:fillRect/>
          </a:stretch>
        </p:blipFill>
        <p:spPr>
          <a:xfrm>
            <a:off x="7314057" y="264702"/>
            <a:ext cx="1473568" cy="1473568"/>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b="1" dirty="0" err="1">
                <a:solidFill>
                  <a:schemeClr val="accent1">
                    <a:lumMod val="75000"/>
                  </a:schemeClr>
                </a:solidFill>
              </a:rPr>
              <a:t>Vantaggi</a:t>
            </a:r>
            <a:r>
              <a:rPr b="1" dirty="0">
                <a:solidFill>
                  <a:schemeClr val="accent1">
                    <a:lumMod val="75000"/>
                  </a:schemeClr>
                </a:solidFill>
              </a:rPr>
              <a:t> per </a:t>
            </a:r>
            <a:r>
              <a:rPr b="1" dirty="0" err="1">
                <a:solidFill>
                  <a:schemeClr val="accent1">
                    <a:lumMod val="75000"/>
                  </a:schemeClr>
                </a:solidFill>
              </a:rPr>
              <a:t>investitori</a:t>
            </a:r>
            <a:endParaRPr b="1" dirty="0">
              <a:solidFill>
                <a:schemeClr val="accent1">
                  <a:lumMod val="75000"/>
                </a:schemeClr>
              </a:solidFill>
            </a:endParaRPr>
          </a:p>
        </p:txBody>
      </p:sp>
      <p:sp>
        <p:nvSpPr>
          <p:cNvPr id="3" name="Content Placeholder 2"/>
          <p:cNvSpPr>
            <a:spLocks noGrp="1"/>
          </p:cNvSpPr>
          <p:nvPr>
            <p:ph idx="1"/>
          </p:nvPr>
        </p:nvSpPr>
        <p:spPr>
          <a:xfrm>
            <a:off x="972000" y="1905000"/>
            <a:ext cx="7200000" cy="3600000"/>
          </a:xfrm>
        </p:spPr>
        <p:txBody>
          <a:bodyPr>
            <a:normAutofit/>
          </a:bodyPr>
          <a:lstStyle/>
          <a:p>
            <a:pPr>
              <a:buNone/>
            </a:pPr>
            <a:r>
              <a:rPr lang="it-IT" b="1" dirty="0">
                <a:solidFill>
                  <a:schemeClr val="accent1">
                    <a:lumMod val="75000"/>
                  </a:schemeClr>
                </a:solidFill>
              </a:rPr>
              <a:t>Investire in ISTITUTOILEA significa entrare in un settore in crescita esponenziale:</a:t>
            </a:r>
          </a:p>
          <a:p>
            <a:pPr>
              <a:buFont typeface="Arial" panose="020B0604020202020204" pitchFamily="34" charset="0"/>
              <a:buChar char="•"/>
            </a:pPr>
            <a:r>
              <a:rPr lang="it-IT" dirty="0">
                <a:solidFill>
                  <a:schemeClr val="accent1">
                    <a:lumMod val="75000"/>
                  </a:schemeClr>
                </a:solidFill>
              </a:rPr>
              <a:t>Compliance normativa, certificazione ESG, benessere aziendale</a:t>
            </a:r>
          </a:p>
          <a:p>
            <a:pPr>
              <a:buFont typeface="Arial" panose="020B0604020202020204" pitchFamily="34" charset="0"/>
              <a:buChar char="•"/>
            </a:pPr>
            <a:r>
              <a:rPr lang="it-IT" dirty="0">
                <a:solidFill>
                  <a:schemeClr val="accent1">
                    <a:lumMod val="75000"/>
                  </a:schemeClr>
                </a:solidFill>
              </a:rPr>
              <a:t>Ritorno sull'investimento (ROI) stimato fino al 300% in soli 3 anni</a:t>
            </a:r>
          </a:p>
          <a:p>
            <a:pPr>
              <a:buFont typeface="Arial" panose="020B0604020202020204" pitchFamily="34" charset="0"/>
              <a:buChar char="•"/>
            </a:pPr>
            <a:r>
              <a:rPr lang="it-IT" dirty="0">
                <a:solidFill>
                  <a:schemeClr val="accent1">
                    <a:lumMod val="75000"/>
                  </a:schemeClr>
                </a:solidFill>
              </a:rPr>
              <a:t>Rientro del capitale previsto entro 8 mesi con 40 clienti attivi</a:t>
            </a:r>
          </a:p>
          <a:p>
            <a:pPr>
              <a:buFont typeface="Arial" panose="020B0604020202020204" pitchFamily="34" charset="0"/>
              <a:buChar char="•"/>
            </a:pPr>
            <a:r>
              <a:rPr lang="it-IT" dirty="0">
                <a:solidFill>
                  <a:schemeClr val="accent1">
                    <a:lumMod val="75000"/>
                  </a:schemeClr>
                </a:solidFill>
              </a:rPr>
              <a:t>Un modello scalabile a livello nazionale</a:t>
            </a:r>
          </a:p>
        </p:txBody>
      </p:sp>
      <p:pic>
        <p:nvPicPr>
          <p:cNvPr id="6" name="Immagine 5" descr="Immagine che contiene logo, Carattere, Elementi grafici, simbolo&#10;&#10;Il contenuto generato dall'IA potrebbe non essere corretto.">
            <a:extLst>
              <a:ext uri="{FF2B5EF4-FFF2-40B4-BE49-F238E27FC236}">
                <a16:creationId xmlns:a16="http://schemas.microsoft.com/office/drawing/2014/main" id="{82113572-C90E-9C19-1FD3-26DAFFFB514F}"/>
              </a:ext>
            </a:extLst>
          </p:cNvPr>
          <p:cNvPicPr>
            <a:picLocks noChangeAspect="1"/>
          </p:cNvPicPr>
          <p:nvPr/>
        </p:nvPicPr>
        <p:blipFill>
          <a:blip r:embed="rId2"/>
          <a:stretch>
            <a:fillRect/>
          </a:stretch>
        </p:blipFill>
        <p:spPr>
          <a:xfrm>
            <a:off x="7314057" y="264702"/>
            <a:ext cx="1473568" cy="1473568"/>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flip="none" rotWithShape="1">
          <a:gsLst>
            <a:gs pos="56000">
              <a:schemeClr val="bg2">
                <a:tint val="90000"/>
                <a:satMod val="92000"/>
                <a:lumMod val="120000"/>
              </a:schemeClr>
            </a:gs>
            <a:gs pos="100000">
              <a:schemeClr val="accent4">
                <a:lumMod val="40000"/>
                <a:lumOff val="60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b="1" dirty="0">
                <a:solidFill>
                  <a:schemeClr val="accent1">
                    <a:lumMod val="75000"/>
                  </a:schemeClr>
                </a:solidFill>
              </a:rPr>
              <a:t>Roadmap </a:t>
            </a:r>
            <a:r>
              <a:rPr b="1" dirty="0" err="1">
                <a:solidFill>
                  <a:schemeClr val="accent1">
                    <a:lumMod val="75000"/>
                  </a:schemeClr>
                </a:solidFill>
              </a:rPr>
              <a:t>operativa</a:t>
            </a:r>
            <a:endParaRPr b="1" dirty="0">
              <a:solidFill>
                <a:schemeClr val="accent1">
                  <a:lumMod val="75000"/>
                </a:schemeClr>
              </a:solidFill>
            </a:endParaRPr>
          </a:p>
        </p:txBody>
      </p:sp>
      <p:sp>
        <p:nvSpPr>
          <p:cNvPr id="3" name="Content Placeholder 2"/>
          <p:cNvSpPr>
            <a:spLocks noGrp="1"/>
          </p:cNvSpPr>
          <p:nvPr>
            <p:ph idx="1"/>
          </p:nvPr>
        </p:nvSpPr>
        <p:spPr>
          <a:xfrm>
            <a:off x="972000" y="1905000"/>
            <a:ext cx="7200000" cy="3600000"/>
          </a:xfrm>
        </p:spPr>
        <p:txBody>
          <a:bodyPr>
            <a:normAutofit/>
          </a:bodyPr>
          <a:lstStyle/>
          <a:p>
            <a:pPr>
              <a:buFont typeface="Arial" panose="020B0604020202020204" pitchFamily="34" charset="0"/>
              <a:buChar char="•"/>
            </a:pPr>
            <a:endParaRPr lang="it-IT" b="1" dirty="0"/>
          </a:p>
          <a:p>
            <a:pPr>
              <a:buFont typeface="Arial" panose="020B0604020202020204" pitchFamily="34" charset="0"/>
              <a:buChar char="•"/>
            </a:pPr>
            <a:r>
              <a:rPr lang="it-IT" b="1" dirty="0">
                <a:solidFill>
                  <a:schemeClr val="accent1">
                    <a:lumMod val="75000"/>
                  </a:schemeClr>
                </a:solidFill>
              </a:rPr>
              <a:t>Fase 1 (Settembre/Febbraio 2026):</a:t>
            </a:r>
            <a:r>
              <a:rPr lang="it-IT" dirty="0">
                <a:solidFill>
                  <a:schemeClr val="accent1">
                    <a:lumMod val="75000"/>
                  </a:schemeClr>
                </a:solidFill>
              </a:rPr>
              <a:t> Acquisizione primi 100 clienti</a:t>
            </a:r>
          </a:p>
          <a:p>
            <a:pPr>
              <a:buFont typeface="Arial" panose="020B0604020202020204" pitchFamily="34" charset="0"/>
              <a:buChar char="•"/>
            </a:pPr>
            <a:r>
              <a:rPr lang="it-IT" b="1" dirty="0">
                <a:solidFill>
                  <a:schemeClr val="accent1">
                    <a:lumMod val="75000"/>
                  </a:schemeClr>
                </a:solidFill>
              </a:rPr>
              <a:t>Fase 2 (Febbraio/Dicembre 2026):</a:t>
            </a:r>
            <a:r>
              <a:rPr lang="it-IT" dirty="0">
                <a:solidFill>
                  <a:schemeClr val="accent1">
                    <a:lumMod val="75000"/>
                  </a:schemeClr>
                </a:solidFill>
              </a:rPr>
              <a:t> Espansione rete commerciale nazionale</a:t>
            </a:r>
          </a:p>
          <a:p>
            <a:pPr>
              <a:buFont typeface="Arial" panose="020B0604020202020204" pitchFamily="34" charset="0"/>
              <a:buChar char="•"/>
            </a:pPr>
            <a:r>
              <a:rPr lang="it-IT" b="1" dirty="0">
                <a:solidFill>
                  <a:schemeClr val="accent1">
                    <a:lumMod val="75000"/>
                  </a:schemeClr>
                </a:solidFill>
              </a:rPr>
              <a:t>Fase 3 (2027):</a:t>
            </a:r>
            <a:r>
              <a:rPr lang="it-IT" dirty="0">
                <a:solidFill>
                  <a:schemeClr val="accent1">
                    <a:lumMod val="75000"/>
                  </a:schemeClr>
                </a:solidFill>
              </a:rPr>
              <a:t> Digitalizzazione completa dei servizi</a:t>
            </a:r>
          </a:p>
          <a:p>
            <a:pPr>
              <a:buFont typeface="Arial" panose="020B0604020202020204" pitchFamily="34" charset="0"/>
              <a:buChar char="•"/>
            </a:pPr>
            <a:r>
              <a:rPr lang="it-IT" b="1" dirty="0">
                <a:solidFill>
                  <a:schemeClr val="accent1">
                    <a:lumMod val="75000"/>
                  </a:schemeClr>
                </a:solidFill>
              </a:rPr>
              <a:t>Fase 4 (2028):</a:t>
            </a:r>
            <a:r>
              <a:rPr lang="it-IT" dirty="0">
                <a:solidFill>
                  <a:schemeClr val="accent1">
                    <a:lumMod val="75000"/>
                  </a:schemeClr>
                </a:solidFill>
              </a:rPr>
              <a:t> Avvio franchising nazionale, obiettivo 1.000 clienti</a:t>
            </a:r>
          </a:p>
        </p:txBody>
      </p:sp>
      <p:pic>
        <p:nvPicPr>
          <p:cNvPr id="6" name="Immagine 5" descr="Immagine che contiene logo, Carattere, Elementi grafici, simbolo&#10;&#10;Il contenuto generato dall'IA potrebbe non essere corretto.">
            <a:extLst>
              <a:ext uri="{FF2B5EF4-FFF2-40B4-BE49-F238E27FC236}">
                <a16:creationId xmlns:a16="http://schemas.microsoft.com/office/drawing/2014/main" id="{D4EF1EC2-CEF5-77AD-DDB0-99206C5988A2}"/>
              </a:ext>
            </a:extLst>
          </p:cNvPr>
          <p:cNvPicPr>
            <a:picLocks noChangeAspect="1"/>
          </p:cNvPicPr>
          <p:nvPr/>
        </p:nvPicPr>
        <p:blipFill>
          <a:blip r:embed="rId2"/>
          <a:stretch>
            <a:fillRect/>
          </a:stretch>
        </p:blipFill>
        <p:spPr>
          <a:xfrm>
            <a:off x="7314057" y="264702"/>
            <a:ext cx="1473568" cy="1473568"/>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flip="none" rotWithShape="1">
          <a:gsLst>
            <a:gs pos="54000">
              <a:schemeClr val="bg2">
                <a:tint val="90000"/>
                <a:satMod val="92000"/>
                <a:lumMod val="120000"/>
              </a:schemeClr>
            </a:gs>
            <a:gs pos="100000">
              <a:schemeClr val="accent4">
                <a:lumMod val="40000"/>
                <a:lumOff val="60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b="1" dirty="0" err="1">
                <a:solidFill>
                  <a:schemeClr val="accent1">
                    <a:lumMod val="75000"/>
                  </a:schemeClr>
                </a:solidFill>
              </a:rPr>
              <a:t>Richiesta</a:t>
            </a:r>
            <a:r>
              <a:rPr b="1" dirty="0">
                <a:solidFill>
                  <a:schemeClr val="accent1">
                    <a:lumMod val="75000"/>
                  </a:schemeClr>
                </a:solidFill>
              </a:rPr>
              <a:t> </a:t>
            </a:r>
            <a:r>
              <a:rPr b="1" dirty="0" err="1">
                <a:solidFill>
                  <a:schemeClr val="accent1">
                    <a:lumMod val="75000"/>
                  </a:schemeClr>
                </a:solidFill>
              </a:rPr>
              <a:t>investimento</a:t>
            </a:r>
            <a:endParaRPr b="1" dirty="0">
              <a:solidFill>
                <a:schemeClr val="accent1">
                  <a:lumMod val="75000"/>
                </a:schemeClr>
              </a:solidFill>
            </a:endParaRPr>
          </a:p>
        </p:txBody>
      </p:sp>
      <p:sp>
        <p:nvSpPr>
          <p:cNvPr id="3" name="Content Placeholder 2"/>
          <p:cNvSpPr>
            <a:spLocks noGrp="1"/>
          </p:cNvSpPr>
          <p:nvPr>
            <p:ph idx="1"/>
          </p:nvPr>
        </p:nvSpPr>
        <p:spPr>
          <a:xfrm>
            <a:off x="1276007" y="2281646"/>
            <a:ext cx="6591985" cy="3777622"/>
          </a:xfrm>
        </p:spPr>
        <p:txBody>
          <a:bodyPr>
            <a:normAutofit/>
          </a:bodyPr>
          <a:lstStyle/>
          <a:p>
            <a:pPr>
              <a:buNone/>
            </a:pPr>
            <a:r>
              <a:rPr lang="it-IT" b="1" dirty="0">
                <a:solidFill>
                  <a:schemeClr val="accent1">
                    <a:lumMod val="75000"/>
                  </a:schemeClr>
                </a:solidFill>
              </a:rPr>
              <a:t>Capitale richiesto:</a:t>
            </a:r>
            <a:r>
              <a:rPr lang="it-IT" dirty="0">
                <a:solidFill>
                  <a:schemeClr val="accent1">
                    <a:lumMod val="75000"/>
                  </a:schemeClr>
                </a:solidFill>
              </a:rPr>
              <a:t> €200.000</a:t>
            </a:r>
            <a:br>
              <a:rPr lang="it-IT" dirty="0">
                <a:solidFill>
                  <a:schemeClr val="accent1">
                    <a:lumMod val="75000"/>
                  </a:schemeClr>
                </a:solidFill>
              </a:rPr>
            </a:br>
            <a:r>
              <a:rPr lang="it-IT" b="1" dirty="0">
                <a:solidFill>
                  <a:schemeClr val="accent1">
                    <a:lumMod val="75000"/>
                  </a:schemeClr>
                </a:solidFill>
              </a:rPr>
              <a:t>Modalità di rientro:</a:t>
            </a:r>
            <a:endParaRPr lang="it-IT" dirty="0">
              <a:solidFill>
                <a:schemeClr val="accent1">
                  <a:lumMod val="75000"/>
                </a:schemeClr>
              </a:solidFill>
            </a:endParaRPr>
          </a:p>
          <a:p>
            <a:pPr>
              <a:buFont typeface="Arial" panose="020B0604020202020204" pitchFamily="34" charset="0"/>
              <a:buChar char="•"/>
            </a:pPr>
            <a:r>
              <a:rPr lang="it-IT" dirty="0">
                <a:solidFill>
                  <a:schemeClr val="accent1">
                    <a:lumMod val="75000"/>
                  </a:schemeClr>
                </a:solidFill>
              </a:rPr>
              <a:t>Revenue sharing del 10% fino al raddoppio del capitale</a:t>
            </a:r>
          </a:p>
          <a:p>
            <a:pPr>
              <a:buFont typeface="Arial" panose="020B0604020202020204" pitchFamily="34" charset="0"/>
              <a:buChar char="•"/>
            </a:pPr>
            <a:r>
              <a:rPr lang="it-IT" dirty="0">
                <a:solidFill>
                  <a:schemeClr val="accent1">
                    <a:lumMod val="75000"/>
                  </a:schemeClr>
                </a:solidFill>
              </a:rPr>
              <a:t>Opzione equity: 5–10%</a:t>
            </a:r>
          </a:p>
          <a:p>
            <a:pPr>
              <a:buNone/>
            </a:pPr>
            <a:r>
              <a:rPr lang="it-IT" b="1" dirty="0">
                <a:solidFill>
                  <a:schemeClr val="accent1">
                    <a:lumMod val="75000"/>
                  </a:schemeClr>
                </a:solidFill>
              </a:rPr>
              <a:t>Destinazione fondi:</a:t>
            </a:r>
            <a:endParaRPr lang="it-IT" dirty="0">
              <a:solidFill>
                <a:schemeClr val="accent1">
                  <a:lumMod val="75000"/>
                </a:schemeClr>
              </a:solidFill>
            </a:endParaRPr>
          </a:p>
          <a:p>
            <a:pPr>
              <a:buFont typeface="Arial" panose="020B0604020202020204" pitchFamily="34" charset="0"/>
              <a:buChar char="•"/>
            </a:pPr>
            <a:r>
              <a:rPr lang="it-IT" dirty="0">
                <a:solidFill>
                  <a:schemeClr val="accent1">
                    <a:lumMod val="75000"/>
                  </a:schemeClr>
                </a:solidFill>
              </a:rPr>
              <a:t>Sviluppo rete commerciale</a:t>
            </a:r>
          </a:p>
          <a:p>
            <a:pPr>
              <a:buFont typeface="Arial" panose="020B0604020202020204" pitchFamily="34" charset="0"/>
              <a:buChar char="•"/>
            </a:pPr>
            <a:r>
              <a:rPr lang="it-IT" dirty="0">
                <a:solidFill>
                  <a:schemeClr val="accent1">
                    <a:lumMod val="75000"/>
                  </a:schemeClr>
                </a:solidFill>
              </a:rPr>
              <a:t>Implementazione piattaforma digitale</a:t>
            </a:r>
          </a:p>
          <a:p>
            <a:pPr>
              <a:buFont typeface="Arial" panose="020B0604020202020204" pitchFamily="34" charset="0"/>
              <a:buChar char="•"/>
            </a:pPr>
            <a:r>
              <a:rPr lang="it-IT" dirty="0">
                <a:solidFill>
                  <a:schemeClr val="accent1">
                    <a:lumMod val="75000"/>
                  </a:schemeClr>
                </a:solidFill>
              </a:rPr>
              <a:t>Risorse umane strategiche (legali, psicologi, formatori)</a:t>
            </a:r>
          </a:p>
          <a:p>
            <a:pPr marL="0" indent="0">
              <a:buNone/>
            </a:pPr>
            <a:endParaRPr dirty="0"/>
          </a:p>
        </p:txBody>
      </p:sp>
      <p:pic>
        <p:nvPicPr>
          <p:cNvPr id="6" name="Immagine 5" descr="Immagine che contiene logo, Carattere, Elementi grafici, simbolo&#10;&#10;Il contenuto generato dall'IA potrebbe non essere corretto.">
            <a:extLst>
              <a:ext uri="{FF2B5EF4-FFF2-40B4-BE49-F238E27FC236}">
                <a16:creationId xmlns:a16="http://schemas.microsoft.com/office/drawing/2014/main" id="{4C0CB2F1-5A7D-1C4F-7DB3-05555BB68634}"/>
              </a:ext>
            </a:extLst>
          </p:cNvPr>
          <p:cNvPicPr>
            <a:picLocks noChangeAspect="1"/>
          </p:cNvPicPr>
          <p:nvPr/>
        </p:nvPicPr>
        <p:blipFill>
          <a:blip r:embed="rId2"/>
          <a:stretch>
            <a:fillRect/>
          </a:stretch>
        </p:blipFill>
        <p:spPr>
          <a:xfrm>
            <a:off x="7314057" y="264702"/>
            <a:ext cx="1473568" cy="1473568"/>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flip="none" rotWithShape="1">
          <a:gsLst>
            <a:gs pos="56000">
              <a:srgbClr val="E4FDF6"/>
            </a:gs>
            <a:gs pos="53000">
              <a:schemeClr val="bg2">
                <a:tint val="90000"/>
                <a:satMod val="92000"/>
                <a:lumMod val="120000"/>
              </a:schemeClr>
            </a:gs>
            <a:gs pos="100000">
              <a:schemeClr val="accent4">
                <a:lumMod val="40000"/>
                <a:lumOff val="60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b="1" dirty="0" err="1">
                <a:solidFill>
                  <a:schemeClr val="accent1">
                    <a:lumMod val="75000"/>
                  </a:schemeClr>
                </a:solidFill>
              </a:rPr>
              <a:t>Conclusione</a:t>
            </a:r>
            <a:endParaRPr b="1" dirty="0">
              <a:solidFill>
                <a:schemeClr val="accent1">
                  <a:lumMod val="75000"/>
                </a:schemeClr>
              </a:solidFill>
            </a:endParaRPr>
          </a:p>
        </p:txBody>
      </p:sp>
      <p:sp>
        <p:nvSpPr>
          <p:cNvPr id="3" name="Content Placeholder 2"/>
          <p:cNvSpPr>
            <a:spLocks noGrp="1"/>
          </p:cNvSpPr>
          <p:nvPr>
            <p:ph idx="1"/>
          </p:nvPr>
        </p:nvSpPr>
        <p:spPr>
          <a:xfrm>
            <a:off x="1276007" y="2360474"/>
            <a:ext cx="6591985" cy="3777622"/>
          </a:xfrm>
        </p:spPr>
        <p:txBody>
          <a:bodyPr>
            <a:normAutofit/>
          </a:bodyPr>
          <a:lstStyle/>
          <a:p>
            <a:pPr>
              <a:buNone/>
            </a:pPr>
            <a:r>
              <a:rPr lang="it-IT" b="1" dirty="0">
                <a:solidFill>
                  <a:schemeClr val="accent1">
                    <a:lumMod val="75000"/>
                  </a:schemeClr>
                </a:solidFill>
              </a:rPr>
              <a:t>Conclusione &amp; Call to Action</a:t>
            </a:r>
            <a:endParaRPr lang="it-IT" dirty="0">
              <a:solidFill>
                <a:schemeClr val="accent1">
                  <a:lumMod val="75000"/>
                </a:schemeClr>
              </a:solidFill>
            </a:endParaRPr>
          </a:p>
          <a:p>
            <a:pPr>
              <a:buNone/>
            </a:pPr>
            <a:r>
              <a:rPr lang="it-IT" dirty="0">
                <a:solidFill>
                  <a:schemeClr val="accent1">
                    <a:lumMod val="75000"/>
                  </a:schemeClr>
                </a:solidFill>
              </a:rPr>
              <a:t>Investire in ISTITUTOILEA significa contribuire a creare un nuovo modello culturale per le aziende italiane, con un guadagno economico tangibile ed etico.</a:t>
            </a:r>
          </a:p>
          <a:p>
            <a:pPr>
              <a:buNone/>
            </a:pPr>
            <a:r>
              <a:rPr lang="it-IT" dirty="0">
                <a:solidFill>
                  <a:schemeClr val="accent1">
                    <a:lumMod val="75000"/>
                  </a:schemeClr>
                </a:solidFill>
              </a:rPr>
              <a:t>Contattaci subito:</a:t>
            </a:r>
          </a:p>
          <a:p>
            <a:pPr>
              <a:buFont typeface="Arial" panose="020B0604020202020204" pitchFamily="34" charset="0"/>
              <a:buChar char="•"/>
            </a:pPr>
            <a:r>
              <a:rPr lang="it-IT" dirty="0">
                <a:solidFill>
                  <a:schemeClr val="accent1">
                    <a:lumMod val="75000"/>
                  </a:schemeClr>
                </a:solidFill>
              </a:rPr>
              <a:t>Web: </a:t>
            </a:r>
            <a:r>
              <a:rPr lang="it-IT" dirty="0">
                <a:solidFill>
                  <a:schemeClr val="accent1">
                    <a:lumMod val="75000"/>
                  </a:schemeClr>
                </a:solidFill>
                <a:hlinkClick r:id="rId2">
                  <a:extLst>
                    <a:ext uri="{A12FA001-AC4F-418D-AE19-62706E023703}">
                      <ahyp:hlinkClr xmlns:ahyp="http://schemas.microsoft.com/office/drawing/2018/hyperlinkcolor" val="tx"/>
                    </a:ext>
                  </a:extLst>
                </a:hlinkClick>
              </a:rPr>
              <a:t>www.istitutoilea.com</a:t>
            </a:r>
            <a:endParaRPr lang="it-IT" dirty="0">
              <a:solidFill>
                <a:schemeClr val="accent1">
                  <a:lumMod val="75000"/>
                </a:schemeClr>
              </a:solidFill>
            </a:endParaRPr>
          </a:p>
          <a:p>
            <a:pPr>
              <a:buFont typeface="Arial" panose="020B0604020202020204" pitchFamily="34" charset="0"/>
              <a:buChar char="•"/>
            </a:pPr>
            <a:r>
              <a:rPr lang="it-IT" dirty="0">
                <a:solidFill>
                  <a:schemeClr val="accent1">
                    <a:lumMod val="75000"/>
                  </a:schemeClr>
                </a:solidFill>
              </a:rPr>
              <a:t>Email: info@istitutoilea.com</a:t>
            </a:r>
          </a:p>
          <a:p>
            <a:pPr>
              <a:buFont typeface="Arial" panose="020B0604020202020204" pitchFamily="34" charset="0"/>
              <a:buChar char="•"/>
            </a:pPr>
            <a:r>
              <a:rPr lang="it-IT" dirty="0">
                <a:solidFill>
                  <a:schemeClr val="accent1">
                    <a:lumMod val="75000"/>
                  </a:schemeClr>
                </a:solidFill>
              </a:rPr>
              <a:t>Antonio Cetroni: 340 9023276</a:t>
            </a:r>
          </a:p>
          <a:p>
            <a:pPr>
              <a:buFont typeface="Arial" panose="020B0604020202020204" pitchFamily="34" charset="0"/>
              <a:buChar char="•"/>
            </a:pPr>
            <a:r>
              <a:rPr lang="it-IT" dirty="0">
                <a:solidFill>
                  <a:schemeClr val="accent1">
                    <a:lumMod val="75000"/>
                  </a:schemeClr>
                </a:solidFill>
              </a:rPr>
              <a:t>Marina Terlizzi: 339 4478022</a:t>
            </a:r>
          </a:p>
          <a:p>
            <a:pPr>
              <a:buFont typeface="Arial" panose="020B0604020202020204" pitchFamily="34" charset="0"/>
              <a:buChar char="•"/>
            </a:pPr>
            <a:endParaRPr lang="it-IT" dirty="0"/>
          </a:p>
          <a:p>
            <a:pPr>
              <a:buFont typeface="Arial" panose="020B0604020202020204" pitchFamily="34" charset="0"/>
              <a:buChar char="•"/>
            </a:pPr>
            <a:endParaRPr lang="it-IT" dirty="0"/>
          </a:p>
          <a:p>
            <a:pPr marL="0" indent="0">
              <a:buNone/>
            </a:pPr>
            <a:endParaRPr dirty="0"/>
          </a:p>
        </p:txBody>
      </p:sp>
      <p:pic>
        <p:nvPicPr>
          <p:cNvPr id="6" name="Immagine 5" descr="Immagine che contiene logo, Carattere, Elementi grafici, simbolo&#10;&#10;Il contenuto generato dall'IA potrebbe non essere corretto.">
            <a:extLst>
              <a:ext uri="{FF2B5EF4-FFF2-40B4-BE49-F238E27FC236}">
                <a16:creationId xmlns:a16="http://schemas.microsoft.com/office/drawing/2014/main" id="{2493D515-B1AA-67CB-FE65-ADD8CD17893B}"/>
              </a:ext>
            </a:extLst>
          </p:cNvPr>
          <p:cNvPicPr>
            <a:picLocks noChangeAspect="1"/>
          </p:cNvPicPr>
          <p:nvPr/>
        </p:nvPicPr>
        <p:blipFill>
          <a:blip r:embed="rId3"/>
          <a:stretch>
            <a:fillRect/>
          </a:stretch>
        </p:blipFill>
        <p:spPr>
          <a:xfrm>
            <a:off x="7314057" y="264702"/>
            <a:ext cx="1473568" cy="147356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54000">
              <a:schemeClr val="bg2">
                <a:tint val="90000"/>
                <a:satMod val="92000"/>
                <a:lumMod val="120000"/>
              </a:schemeClr>
            </a:gs>
            <a:gs pos="100000">
              <a:schemeClr val="accent4">
                <a:lumMod val="40000"/>
                <a:lumOff val="60000"/>
              </a:schemeClr>
            </a:gs>
          </a:gsLst>
          <a:path path="circle">
            <a:fillToRect l="100000" b="100000"/>
          </a:path>
          <a:tileRect t="-100000" r="-100000"/>
        </a:gradFill>
        <a:effectLst/>
      </p:bgPr>
    </p:bg>
    <p:spTree>
      <p:nvGrpSpPr>
        <p:cNvPr id="1" name="">
          <a:extLst>
            <a:ext uri="{FF2B5EF4-FFF2-40B4-BE49-F238E27FC236}">
              <a16:creationId xmlns:a16="http://schemas.microsoft.com/office/drawing/2014/main" id="{8EBC62D5-29A9-6A97-A76F-6D50B08A5A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52849CF-B5E0-93F2-9E7B-D2EADEE8EA0F}"/>
              </a:ext>
            </a:extLst>
          </p:cNvPr>
          <p:cNvSpPr>
            <a:spLocks noGrp="1"/>
          </p:cNvSpPr>
          <p:nvPr>
            <p:ph type="title"/>
          </p:nvPr>
        </p:nvSpPr>
        <p:spPr/>
        <p:txBody>
          <a:bodyPr/>
          <a:lstStyle/>
          <a:p>
            <a:r>
              <a:rPr lang="it-IT" b="1" dirty="0">
                <a:solidFill>
                  <a:schemeClr val="accent1">
                    <a:lumMod val="75000"/>
                  </a:schemeClr>
                </a:solidFill>
              </a:rPr>
              <a:t>Team</a:t>
            </a:r>
            <a:endParaRPr b="1" dirty="0">
              <a:solidFill>
                <a:schemeClr val="accent1">
                  <a:lumMod val="75000"/>
                </a:schemeClr>
              </a:solidFill>
            </a:endParaRPr>
          </a:p>
        </p:txBody>
      </p:sp>
      <p:sp>
        <p:nvSpPr>
          <p:cNvPr id="3" name="Content Placeholder 2">
            <a:extLst>
              <a:ext uri="{FF2B5EF4-FFF2-40B4-BE49-F238E27FC236}">
                <a16:creationId xmlns:a16="http://schemas.microsoft.com/office/drawing/2014/main" id="{E94070DE-C248-932D-1ABF-9E2E00C19169}"/>
              </a:ext>
            </a:extLst>
          </p:cNvPr>
          <p:cNvSpPr>
            <a:spLocks noGrp="1"/>
          </p:cNvSpPr>
          <p:nvPr>
            <p:ph idx="1"/>
          </p:nvPr>
        </p:nvSpPr>
        <p:spPr>
          <a:xfrm>
            <a:off x="972000" y="1550623"/>
            <a:ext cx="7200000" cy="3600000"/>
          </a:xfrm>
        </p:spPr>
        <p:txBody>
          <a:bodyPr>
            <a:noAutofit/>
          </a:bodyPr>
          <a:lstStyle/>
          <a:p>
            <a:pPr>
              <a:buNone/>
            </a:pPr>
            <a:endParaRPr lang="it-IT" dirty="0"/>
          </a:p>
          <a:p>
            <a:pPr>
              <a:buNone/>
            </a:pPr>
            <a:r>
              <a:rPr lang="it-IT" b="1" dirty="0"/>
              <a:t> </a:t>
            </a:r>
            <a:r>
              <a:rPr lang="it-IT" b="1" dirty="0">
                <a:solidFill>
                  <a:schemeClr val="accent1">
                    <a:lumMod val="75000"/>
                  </a:schemeClr>
                </a:solidFill>
              </a:rPr>
              <a:t>Guidiamo un team multidisciplinare composto da</a:t>
            </a:r>
            <a:r>
              <a:rPr lang="it-IT" dirty="0">
                <a:solidFill>
                  <a:schemeClr val="accent1">
                    <a:lumMod val="75000"/>
                  </a:schemeClr>
                </a:solidFill>
              </a:rPr>
              <a:t>:</a:t>
            </a:r>
          </a:p>
          <a:p>
            <a:pPr>
              <a:buFont typeface="Arial" panose="020B0604020202020204" pitchFamily="34" charset="0"/>
              <a:buChar char="•"/>
            </a:pPr>
            <a:r>
              <a:rPr lang="it-IT" dirty="0">
                <a:solidFill>
                  <a:schemeClr val="accent1">
                    <a:lumMod val="75000"/>
                  </a:schemeClr>
                </a:solidFill>
              </a:rPr>
              <a:t>Avvocati specializzati Modello 231</a:t>
            </a:r>
          </a:p>
          <a:p>
            <a:pPr>
              <a:buFont typeface="Arial" panose="020B0604020202020204" pitchFamily="34" charset="0"/>
              <a:buChar char="•"/>
            </a:pPr>
            <a:r>
              <a:rPr lang="it-IT" dirty="0">
                <a:solidFill>
                  <a:schemeClr val="accent1">
                    <a:lumMod val="75000"/>
                  </a:schemeClr>
                </a:solidFill>
              </a:rPr>
              <a:t>Psicologi del lavoro</a:t>
            </a:r>
          </a:p>
          <a:p>
            <a:pPr>
              <a:buFont typeface="Arial" panose="020B0604020202020204" pitchFamily="34" charset="0"/>
              <a:buChar char="•"/>
            </a:pPr>
            <a:r>
              <a:rPr lang="it-IT" dirty="0">
                <a:solidFill>
                  <a:schemeClr val="accent1">
                    <a:lumMod val="75000"/>
                  </a:schemeClr>
                </a:solidFill>
              </a:rPr>
              <a:t>Coach aziendali</a:t>
            </a:r>
          </a:p>
          <a:p>
            <a:pPr>
              <a:buFont typeface="Arial" panose="020B0604020202020204" pitchFamily="34" charset="0"/>
              <a:buChar char="•"/>
            </a:pPr>
            <a:r>
              <a:rPr lang="it-IT" dirty="0">
                <a:solidFill>
                  <a:schemeClr val="accent1">
                    <a:lumMod val="75000"/>
                  </a:schemeClr>
                </a:solidFill>
              </a:rPr>
              <a:t>Formatori professionisti</a:t>
            </a:r>
          </a:p>
          <a:p>
            <a:pPr>
              <a:buFont typeface="Arial" panose="020B0604020202020204" pitchFamily="34" charset="0"/>
              <a:buChar char="•"/>
            </a:pPr>
            <a:r>
              <a:rPr lang="it-IT" dirty="0">
                <a:solidFill>
                  <a:schemeClr val="accent1">
                    <a:lumMod val="75000"/>
                  </a:schemeClr>
                </a:solidFill>
              </a:rPr>
              <a:t>Esperti Data </a:t>
            </a:r>
            <a:r>
              <a:rPr lang="it-IT" dirty="0" err="1">
                <a:solidFill>
                  <a:schemeClr val="accent1">
                    <a:lumMod val="75000"/>
                  </a:schemeClr>
                </a:solidFill>
              </a:rPr>
              <a:t>Scientis</a:t>
            </a:r>
            <a:r>
              <a:rPr lang="it-IT" dirty="0">
                <a:solidFill>
                  <a:schemeClr val="accent1">
                    <a:lumMod val="75000"/>
                  </a:schemeClr>
                </a:solidFill>
              </a:rPr>
              <a:t> con </a:t>
            </a:r>
            <a:r>
              <a:rPr lang="it-IT" dirty="0" err="1">
                <a:solidFill>
                  <a:schemeClr val="accent1">
                    <a:lumMod val="75000"/>
                  </a:schemeClr>
                </a:solidFill>
              </a:rPr>
              <a:t>tntelligenza</a:t>
            </a:r>
            <a:r>
              <a:rPr lang="it-IT" dirty="0">
                <a:solidFill>
                  <a:schemeClr val="accent1">
                    <a:lumMod val="75000"/>
                  </a:schemeClr>
                </a:solidFill>
              </a:rPr>
              <a:t> artificiale</a:t>
            </a:r>
          </a:p>
          <a:p>
            <a:pPr>
              <a:buFont typeface="Arial" panose="020B0604020202020204" pitchFamily="34" charset="0"/>
              <a:buChar char="•"/>
            </a:pPr>
            <a:r>
              <a:rPr lang="it-IT" dirty="0">
                <a:solidFill>
                  <a:schemeClr val="accent1">
                    <a:lumMod val="75000"/>
                  </a:schemeClr>
                </a:solidFill>
              </a:rPr>
              <a:t>Associazioni a tutela dell’ambiente </a:t>
            </a:r>
          </a:p>
        </p:txBody>
      </p:sp>
      <p:pic>
        <p:nvPicPr>
          <p:cNvPr id="7" name="Immagine 6" descr="Immagine che contiene logo, Carattere, Elementi grafici, simbolo&#10;&#10;Il contenuto generato dall'IA potrebbe non essere corretto.">
            <a:extLst>
              <a:ext uri="{FF2B5EF4-FFF2-40B4-BE49-F238E27FC236}">
                <a16:creationId xmlns:a16="http://schemas.microsoft.com/office/drawing/2014/main" id="{73F493CB-B2C4-7E62-2627-E8242E69D350}"/>
              </a:ext>
            </a:extLst>
          </p:cNvPr>
          <p:cNvPicPr>
            <a:picLocks noChangeAspect="1"/>
          </p:cNvPicPr>
          <p:nvPr/>
        </p:nvPicPr>
        <p:blipFill>
          <a:blip r:embed="rId3"/>
          <a:stretch>
            <a:fillRect/>
          </a:stretch>
        </p:blipFill>
        <p:spPr>
          <a:xfrm>
            <a:off x="7314057" y="264702"/>
            <a:ext cx="1473568" cy="1473568"/>
          </a:xfrm>
          <a:prstGeom prst="rect">
            <a:avLst/>
          </a:prstGeom>
        </p:spPr>
      </p:pic>
    </p:spTree>
    <p:extLst>
      <p:ext uri="{BB962C8B-B14F-4D97-AF65-F5344CB8AC3E}">
        <p14:creationId xmlns:p14="http://schemas.microsoft.com/office/powerpoint/2010/main" val="2381663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53000">
              <a:schemeClr val="bg2">
                <a:tint val="90000"/>
                <a:satMod val="92000"/>
                <a:lumMod val="120000"/>
              </a:schemeClr>
            </a:gs>
            <a:gs pos="100000">
              <a:schemeClr val="accent4">
                <a:lumMod val="40000"/>
                <a:lumOff val="60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45202" y="624110"/>
            <a:ext cx="5368856" cy="1280890"/>
          </a:xfrm>
        </p:spPr>
        <p:txBody>
          <a:bodyPr/>
          <a:lstStyle/>
          <a:p>
            <a:pPr algn="ctr"/>
            <a:r>
              <a:rPr b="1" dirty="0">
                <a:solidFill>
                  <a:schemeClr val="accent1">
                    <a:lumMod val="75000"/>
                  </a:schemeClr>
                </a:solidFill>
              </a:rPr>
              <a:t>Il </a:t>
            </a:r>
            <a:r>
              <a:rPr lang="it-IT" b="1" dirty="0">
                <a:solidFill>
                  <a:schemeClr val="accent1">
                    <a:lumMod val="75000"/>
                  </a:schemeClr>
                </a:solidFill>
              </a:rPr>
              <a:t>Mercato della Domanda</a:t>
            </a:r>
            <a:endParaRPr b="1" dirty="0">
              <a:solidFill>
                <a:schemeClr val="accent1">
                  <a:lumMod val="75000"/>
                </a:schemeClr>
              </a:solidFill>
            </a:endParaRPr>
          </a:p>
        </p:txBody>
      </p:sp>
      <p:sp>
        <p:nvSpPr>
          <p:cNvPr id="3" name="Content Placeholder 2"/>
          <p:cNvSpPr>
            <a:spLocks noGrp="1"/>
          </p:cNvSpPr>
          <p:nvPr>
            <p:ph idx="1"/>
          </p:nvPr>
        </p:nvSpPr>
        <p:spPr>
          <a:xfrm>
            <a:off x="972000" y="1913709"/>
            <a:ext cx="7200000" cy="3605109"/>
          </a:xfrm>
        </p:spPr>
        <p:txBody>
          <a:bodyPr>
            <a:normAutofit/>
          </a:bodyPr>
          <a:lstStyle/>
          <a:p>
            <a:pPr>
              <a:buNone/>
            </a:pPr>
            <a:r>
              <a:rPr lang="it-IT" b="1" dirty="0">
                <a:solidFill>
                  <a:schemeClr val="accent1">
                    <a:lumMod val="75000"/>
                  </a:schemeClr>
                </a:solidFill>
              </a:rPr>
              <a:t>Oggi le aziende affrontano sfide enormi:</a:t>
            </a:r>
          </a:p>
          <a:p>
            <a:pPr>
              <a:buFont typeface="Arial" panose="020B0604020202020204" pitchFamily="34" charset="0"/>
              <a:buChar char="•"/>
            </a:pPr>
            <a:r>
              <a:rPr lang="it-IT" dirty="0">
                <a:solidFill>
                  <a:schemeClr val="accent1">
                    <a:lumMod val="75000"/>
                  </a:schemeClr>
                </a:solidFill>
              </a:rPr>
              <a:t>Fatturato bloccato dalla mancanza di strategie interne e visione etica</a:t>
            </a:r>
          </a:p>
          <a:p>
            <a:pPr>
              <a:buFont typeface="Arial" panose="020B0604020202020204" pitchFamily="34" charset="0"/>
              <a:buChar char="•"/>
            </a:pPr>
            <a:r>
              <a:rPr lang="it-IT" dirty="0">
                <a:solidFill>
                  <a:schemeClr val="accent1">
                    <a:lumMod val="75000"/>
                  </a:schemeClr>
                </a:solidFill>
              </a:rPr>
              <a:t>Elevato turnover dei dipendenti</a:t>
            </a:r>
          </a:p>
          <a:p>
            <a:pPr>
              <a:buFont typeface="Arial" panose="020B0604020202020204" pitchFamily="34" charset="0"/>
              <a:buChar char="•"/>
            </a:pPr>
            <a:r>
              <a:rPr lang="it-IT" dirty="0">
                <a:solidFill>
                  <a:schemeClr val="accent1">
                    <a:lumMod val="75000"/>
                  </a:schemeClr>
                </a:solidFill>
              </a:rPr>
              <a:t>Burnout e conflitti interni</a:t>
            </a:r>
          </a:p>
          <a:p>
            <a:pPr>
              <a:buFont typeface="Arial" panose="020B0604020202020204" pitchFamily="34" charset="0"/>
              <a:buChar char="•"/>
            </a:pPr>
            <a:r>
              <a:rPr lang="it-IT" dirty="0">
                <a:solidFill>
                  <a:schemeClr val="accent1">
                    <a:lumMod val="75000"/>
                  </a:schemeClr>
                </a:solidFill>
              </a:rPr>
              <a:t>Rischi legali e sanzioni pesanti (Modello 231)</a:t>
            </a:r>
          </a:p>
          <a:p>
            <a:pPr>
              <a:buFont typeface="Arial" panose="020B0604020202020204" pitchFamily="34" charset="0"/>
              <a:buChar char="•"/>
            </a:pPr>
            <a:r>
              <a:rPr lang="it-IT" dirty="0">
                <a:solidFill>
                  <a:schemeClr val="accent1">
                    <a:lumMod val="75000"/>
                  </a:schemeClr>
                </a:solidFill>
              </a:rPr>
              <a:t>Assenza di certificazioni ESG, limitando l'accesso ai bandi e ai fondi</a:t>
            </a:r>
          </a:p>
        </p:txBody>
      </p:sp>
      <p:pic>
        <p:nvPicPr>
          <p:cNvPr id="5" name="Immagine 4" descr="Immagine che contiene logo, Carattere, Elementi grafici, simbolo&#10;&#10;Il contenuto generato dall'IA potrebbe non essere corretto.">
            <a:extLst>
              <a:ext uri="{FF2B5EF4-FFF2-40B4-BE49-F238E27FC236}">
                <a16:creationId xmlns:a16="http://schemas.microsoft.com/office/drawing/2014/main" id="{16FBC5EB-72D3-9AB9-F48C-FC515C0E112B}"/>
              </a:ext>
            </a:extLst>
          </p:cNvPr>
          <p:cNvPicPr>
            <a:picLocks noChangeAspect="1"/>
          </p:cNvPicPr>
          <p:nvPr/>
        </p:nvPicPr>
        <p:blipFill>
          <a:blip r:embed="rId2"/>
          <a:stretch>
            <a:fillRect/>
          </a:stretch>
        </p:blipFill>
        <p:spPr>
          <a:xfrm>
            <a:off x="7314057" y="264702"/>
            <a:ext cx="1473568" cy="147356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54000">
              <a:schemeClr val="bg2">
                <a:tint val="90000"/>
                <a:satMod val="92000"/>
                <a:lumMod val="120000"/>
              </a:schemeClr>
            </a:gs>
            <a:gs pos="100000">
              <a:schemeClr val="accent4">
                <a:lumMod val="40000"/>
                <a:lumOff val="60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45202" y="624110"/>
            <a:ext cx="5368855" cy="1280890"/>
          </a:xfrm>
        </p:spPr>
        <p:txBody>
          <a:bodyPr/>
          <a:lstStyle/>
          <a:p>
            <a:pPr algn="ctr"/>
            <a:r>
              <a:rPr lang="it-IT" b="1" dirty="0">
                <a:solidFill>
                  <a:schemeClr val="accent1">
                    <a:lumMod val="75000"/>
                  </a:schemeClr>
                </a:solidFill>
              </a:rPr>
              <a:t>Il Posizionamento di </a:t>
            </a:r>
            <a:r>
              <a:rPr lang="it-IT" b="1" dirty="0" err="1">
                <a:solidFill>
                  <a:schemeClr val="accent1">
                    <a:lumMod val="75000"/>
                  </a:schemeClr>
                </a:solidFill>
              </a:rPr>
              <a:t>Ilea</a:t>
            </a:r>
            <a:endParaRPr b="1" dirty="0">
              <a:solidFill>
                <a:schemeClr val="accent1">
                  <a:lumMod val="75000"/>
                </a:schemeClr>
              </a:solidFill>
            </a:endParaRPr>
          </a:p>
        </p:txBody>
      </p:sp>
      <p:sp>
        <p:nvSpPr>
          <p:cNvPr id="3" name="Content Placeholder 2"/>
          <p:cNvSpPr>
            <a:spLocks noGrp="1"/>
          </p:cNvSpPr>
          <p:nvPr>
            <p:ph idx="1"/>
          </p:nvPr>
        </p:nvSpPr>
        <p:spPr>
          <a:xfrm>
            <a:off x="972000" y="1905000"/>
            <a:ext cx="7200000" cy="3600000"/>
          </a:xfrm>
        </p:spPr>
        <p:txBody>
          <a:bodyPr>
            <a:normAutofit/>
          </a:bodyPr>
          <a:lstStyle/>
          <a:p>
            <a:pPr>
              <a:buNone/>
            </a:pPr>
            <a:r>
              <a:rPr lang="it-IT" b="1" dirty="0">
                <a:solidFill>
                  <a:schemeClr val="accent1">
                    <a:lumMod val="75000"/>
                  </a:schemeClr>
                </a:solidFill>
              </a:rPr>
              <a:t>ISTITUTOILEA offre una soluzione unica e integrata:</a:t>
            </a:r>
          </a:p>
          <a:p>
            <a:pPr>
              <a:buFont typeface="Arial" panose="020B0604020202020204" pitchFamily="34" charset="0"/>
              <a:buChar char="•"/>
            </a:pPr>
            <a:r>
              <a:rPr lang="it-IT" dirty="0">
                <a:solidFill>
                  <a:schemeClr val="accent1">
                    <a:lumMod val="75000"/>
                  </a:schemeClr>
                </a:solidFill>
              </a:rPr>
              <a:t>Prevenzione conflitti e mediazione aziendale</a:t>
            </a:r>
          </a:p>
          <a:p>
            <a:pPr>
              <a:buFont typeface="Arial" panose="020B0604020202020204" pitchFamily="34" charset="0"/>
              <a:buChar char="•"/>
            </a:pPr>
            <a:r>
              <a:rPr lang="it-IT" dirty="0">
                <a:solidFill>
                  <a:schemeClr val="accent1">
                    <a:lumMod val="75000"/>
                  </a:schemeClr>
                </a:solidFill>
              </a:rPr>
              <a:t>Formazione continua e coaching sulla leadership</a:t>
            </a:r>
          </a:p>
          <a:p>
            <a:pPr>
              <a:buFont typeface="Arial" panose="020B0604020202020204" pitchFamily="34" charset="0"/>
              <a:buChar char="•"/>
            </a:pPr>
            <a:r>
              <a:rPr lang="it-IT" dirty="0">
                <a:solidFill>
                  <a:schemeClr val="accent1">
                    <a:lumMod val="75000"/>
                  </a:schemeClr>
                </a:solidFill>
              </a:rPr>
              <a:t>Implementazione e gestione del Modello 231</a:t>
            </a:r>
          </a:p>
          <a:p>
            <a:pPr>
              <a:buFont typeface="Arial" panose="020B0604020202020204" pitchFamily="34" charset="0"/>
              <a:buChar char="•"/>
            </a:pPr>
            <a:r>
              <a:rPr lang="it-IT" dirty="0">
                <a:solidFill>
                  <a:schemeClr val="accent1">
                    <a:lumMod val="75000"/>
                  </a:schemeClr>
                </a:solidFill>
              </a:rPr>
              <a:t>Certificazione ILEA + ESG per partecipare a gare e fondi pubblici</a:t>
            </a:r>
          </a:p>
        </p:txBody>
      </p:sp>
      <p:pic>
        <p:nvPicPr>
          <p:cNvPr id="5" name="Immagine 4" descr="Immagine che contiene logo, Carattere, Elementi grafici, simbolo&#10;&#10;Il contenuto generato dall'IA potrebbe non essere corretto.">
            <a:extLst>
              <a:ext uri="{FF2B5EF4-FFF2-40B4-BE49-F238E27FC236}">
                <a16:creationId xmlns:a16="http://schemas.microsoft.com/office/drawing/2014/main" id="{4C98D0AE-167F-EDED-8235-2BDB38F27317}"/>
              </a:ext>
            </a:extLst>
          </p:cNvPr>
          <p:cNvPicPr>
            <a:picLocks noChangeAspect="1"/>
          </p:cNvPicPr>
          <p:nvPr/>
        </p:nvPicPr>
        <p:blipFill>
          <a:blip r:embed="rId2"/>
          <a:stretch>
            <a:fillRect/>
          </a:stretch>
        </p:blipFill>
        <p:spPr>
          <a:xfrm>
            <a:off x="7314057" y="264702"/>
            <a:ext cx="1473568" cy="147356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2">
                <a:tint val="90000"/>
                <a:satMod val="92000"/>
                <a:lumMod val="120000"/>
              </a:schemeClr>
            </a:gs>
            <a:gs pos="100000">
              <a:schemeClr val="accent4">
                <a:lumMod val="40000"/>
                <a:lumOff val="60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37B0EC35-A1F5-BA95-A639-3D18C0CDFD96}"/>
              </a:ext>
            </a:extLst>
          </p:cNvPr>
          <p:cNvPicPr>
            <a:picLocks noChangeAspect="1"/>
          </p:cNvPicPr>
          <p:nvPr/>
        </p:nvPicPr>
        <p:blipFill>
          <a:blip r:embed="rId2"/>
          <a:stretch>
            <a:fillRect/>
          </a:stretch>
        </p:blipFill>
        <p:spPr>
          <a:xfrm>
            <a:off x="2124151" y="1801910"/>
            <a:ext cx="5183021" cy="4642433"/>
          </a:xfrm>
          <a:prstGeom prst="rect">
            <a:avLst/>
          </a:prstGeom>
        </p:spPr>
      </p:pic>
      <p:sp>
        <p:nvSpPr>
          <p:cNvPr id="3" name="Title 1">
            <a:extLst>
              <a:ext uri="{FF2B5EF4-FFF2-40B4-BE49-F238E27FC236}">
                <a16:creationId xmlns:a16="http://schemas.microsoft.com/office/drawing/2014/main" id="{EB7054F0-5C24-38C7-FFD5-E92880DE092E}"/>
              </a:ext>
            </a:extLst>
          </p:cNvPr>
          <p:cNvSpPr>
            <a:spLocks noGrp="1"/>
          </p:cNvSpPr>
          <p:nvPr>
            <p:ph type="title"/>
          </p:nvPr>
        </p:nvSpPr>
        <p:spPr>
          <a:xfrm>
            <a:off x="1922341" y="542264"/>
            <a:ext cx="5479945" cy="1280890"/>
          </a:xfrm>
        </p:spPr>
        <p:txBody>
          <a:bodyPr/>
          <a:lstStyle/>
          <a:p>
            <a:pPr algn="ctr"/>
            <a:r>
              <a:rPr lang="it-IT" b="1" dirty="0">
                <a:solidFill>
                  <a:schemeClr val="accent1">
                    <a:lumMod val="75000"/>
                  </a:schemeClr>
                </a:solidFill>
              </a:rPr>
              <a:t>Vantaggio Competitivo </a:t>
            </a:r>
            <a:br>
              <a:rPr lang="it-IT" b="1" dirty="0">
                <a:solidFill>
                  <a:schemeClr val="accent1">
                    <a:lumMod val="75000"/>
                  </a:schemeClr>
                </a:solidFill>
              </a:rPr>
            </a:br>
            <a:r>
              <a:rPr lang="it-IT" b="1" dirty="0" err="1">
                <a:solidFill>
                  <a:schemeClr val="accent1">
                    <a:lumMod val="75000"/>
                  </a:schemeClr>
                </a:solidFill>
              </a:rPr>
              <a:t>Ilea</a:t>
            </a:r>
            <a:endParaRPr b="1" dirty="0">
              <a:solidFill>
                <a:schemeClr val="accent1">
                  <a:lumMod val="75000"/>
                </a:schemeClr>
              </a:solidFill>
            </a:endParaRPr>
          </a:p>
        </p:txBody>
      </p:sp>
      <p:pic>
        <p:nvPicPr>
          <p:cNvPr id="4" name="Immagine 3" descr="Immagine che contiene logo, Carattere, Elementi grafici, simbolo&#10;&#10;Il contenuto generato dall'IA potrebbe non essere corretto.">
            <a:extLst>
              <a:ext uri="{FF2B5EF4-FFF2-40B4-BE49-F238E27FC236}">
                <a16:creationId xmlns:a16="http://schemas.microsoft.com/office/drawing/2014/main" id="{FD241EA6-79A4-011F-11C3-41D303241D74}"/>
              </a:ext>
            </a:extLst>
          </p:cNvPr>
          <p:cNvPicPr>
            <a:picLocks noChangeAspect="1"/>
          </p:cNvPicPr>
          <p:nvPr/>
        </p:nvPicPr>
        <p:blipFill>
          <a:blip r:embed="rId3"/>
          <a:stretch>
            <a:fillRect/>
          </a:stretch>
        </p:blipFill>
        <p:spPr>
          <a:xfrm>
            <a:off x="7314057" y="264702"/>
            <a:ext cx="1473568" cy="1473568"/>
          </a:xfrm>
          <a:prstGeom prst="rect">
            <a:avLst/>
          </a:prstGeom>
        </p:spPr>
      </p:pic>
    </p:spTree>
    <p:extLst>
      <p:ext uri="{BB962C8B-B14F-4D97-AF65-F5344CB8AC3E}">
        <p14:creationId xmlns:p14="http://schemas.microsoft.com/office/powerpoint/2010/main" val="2060453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88000">
              <a:schemeClr val="bg2">
                <a:tint val="90000"/>
                <a:satMod val="92000"/>
                <a:lumMod val="120000"/>
              </a:schemeClr>
            </a:gs>
            <a:gs pos="100000">
              <a:schemeClr val="accent4">
                <a:lumMod val="40000"/>
                <a:lumOff val="60000"/>
              </a:schemeClr>
            </a:gs>
          </a:gsLst>
          <a:path path="circle">
            <a:fillToRect l="100000" b="100000"/>
          </a:path>
          <a:tileRect t="-100000" r="-100000"/>
        </a:gradFill>
        <a:effectLst/>
      </p:bgPr>
    </p:bg>
    <p:spTree>
      <p:nvGrpSpPr>
        <p:cNvPr id="1" name="">
          <a:extLst>
            <a:ext uri="{FF2B5EF4-FFF2-40B4-BE49-F238E27FC236}">
              <a16:creationId xmlns:a16="http://schemas.microsoft.com/office/drawing/2014/main" id="{C491C598-7628-5741-5F4A-06531FAD0F35}"/>
            </a:ext>
          </a:extLst>
        </p:cNvPr>
        <p:cNvGrpSpPr/>
        <p:nvPr/>
      </p:nvGrpSpPr>
      <p:grpSpPr>
        <a:xfrm>
          <a:off x="0" y="0"/>
          <a:ext cx="0" cy="0"/>
          <a:chOff x="0" y="0"/>
          <a:chExt cx="0" cy="0"/>
        </a:xfrm>
      </p:grpSpPr>
      <p:pic>
        <p:nvPicPr>
          <p:cNvPr id="5" name="Immagine 4">
            <a:extLst>
              <a:ext uri="{FF2B5EF4-FFF2-40B4-BE49-F238E27FC236}">
                <a16:creationId xmlns:a16="http://schemas.microsoft.com/office/drawing/2014/main" id="{8AE0A872-CEAF-D1E9-A049-57A6DA10296A}"/>
              </a:ext>
            </a:extLst>
          </p:cNvPr>
          <p:cNvPicPr>
            <a:picLocks noChangeAspect="1"/>
          </p:cNvPicPr>
          <p:nvPr/>
        </p:nvPicPr>
        <p:blipFill>
          <a:blip r:embed="rId2"/>
          <a:stretch>
            <a:fillRect/>
          </a:stretch>
        </p:blipFill>
        <p:spPr>
          <a:xfrm>
            <a:off x="1121226" y="1905795"/>
            <a:ext cx="6908725" cy="4119401"/>
          </a:xfrm>
          <a:prstGeom prst="rect">
            <a:avLst/>
          </a:prstGeom>
        </p:spPr>
      </p:pic>
      <p:sp>
        <p:nvSpPr>
          <p:cNvPr id="4" name="Title 1">
            <a:extLst>
              <a:ext uri="{FF2B5EF4-FFF2-40B4-BE49-F238E27FC236}">
                <a16:creationId xmlns:a16="http://schemas.microsoft.com/office/drawing/2014/main" id="{252088C3-01DC-1EF7-169C-3ADB92A9F073}"/>
              </a:ext>
            </a:extLst>
          </p:cNvPr>
          <p:cNvSpPr>
            <a:spLocks noGrp="1"/>
          </p:cNvSpPr>
          <p:nvPr>
            <p:ph type="title"/>
          </p:nvPr>
        </p:nvSpPr>
        <p:spPr>
          <a:xfrm>
            <a:off x="1862470" y="440345"/>
            <a:ext cx="5659560" cy="1280890"/>
          </a:xfrm>
        </p:spPr>
        <p:txBody>
          <a:bodyPr/>
          <a:lstStyle/>
          <a:p>
            <a:pPr algn="ctr"/>
            <a:r>
              <a:rPr lang="it-IT" b="1" dirty="0" err="1">
                <a:solidFill>
                  <a:schemeClr val="accent1">
                    <a:lumMod val="75000"/>
                  </a:schemeClr>
                </a:solidFill>
              </a:rPr>
              <a:t>Trand</a:t>
            </a:r>
            <a:r>
              <a:rPr lang="it-IT" b="1" dirty="0">
                <a:solidFill>
                  <a:schemeClr val="accent1">
                    <a:lumMod val="75000"/>
                  </a:schemeClr>
                </a:solidFill>
              </a:rPr>
              <a:t> Mondiale di crescita</a:t>
            </a:r>
            <a:endParaRPr b="1" dirty="0">
              <a:solidFill>
                <a:schemeClr val="accent1">
                  <a:lumMod val="75000"/>
                </a:schemeClr>
              </a:solidFill>
            </a:endParaRPr>
          </a:p>
        </p:txBody>
      </p:sp>
      <p:pic>
        <p:nvPicPr>
          <p:cNvPr id="6" name="Immagine 5" descr="Immagine che contiene logo, Carattere, Elementi grafici, simbolo&#10;&#10;Il contenuto generato dall'IA potrebbe non essere corretto.">
            <a:extLst>
              <a:ext uri="{FF2B5EF4-FFF2-40B4-BE49-F238E27FC236}">
                <a16:creationId xmlns:a16="http://schemas.microsoft.com/office/drawing/2014/main" id="{1FA957A1-A336-60F8-BC44-7119937AA73D}"/>
              </a:ext>
            </a:extLst>
          </p:cNvPr>
          <p:cNvPicPr>
            <a:picLocks noChangeAspect="1"/>
          </p:cNvPicPr>
          <p:nvPr/>
        </p:nvPicPr>
        <p:blipFill>
          <a:blip r:embed="rId3"/>
          <a:stretch>
            <a:fillRect/>
          </a:stretch>
        </p:blipFill>
        <p:spPr>
          <a:xfrm>
            <a:off x="7314057" y="264702"/>
            <a:ext cx="1473568" cy="1473568"/>
          </a:xfrm>
          <a:prstGeom prst="rect">
            <a:avLst/>
          </a:prstGeom>
        </p:spPr>
      </p:pic>
    </p:spTree>
    <p:extLst>
      <p:ext uri="{BB962C8B-B14F-4D97-AF65-F5344CB8AC3E}">
        <p14:creationId xmlns:p14="http://schemas.microsoft.com/office/powerpoint/2010/main" val="451118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54000">
              <a:schemeClr val="bg2">
                <a:tint val="90000"/>
                <a:satMod val="92000"/>
                <a:lumMod val="120000"/>
              </a:schemeClr>
            </a:gs>
            <a:gs pos="100000">
              <a:schemeClr val="accent4">
                <a:lumMod val="40000"/>
                <a:lumOff val="60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1" y="462475"/>
            <a:ext cx="5932713" cy="1280890"/>
          </a:xfrm>
        </p:spPr>
        <p:txBody>
          <a:bodyPr>
            <a:normAutofit fontScale="90000"/>
          </a:bodyPr>
          <a:lstStyle/>
          <a:p>
            <a:pPr algn="ctr"/>
            <a:r>
              <a:rPr lang="it-IT" b="1" dirty="0">
                <a:solidFill>
                  <a:schemeClr val="accent1">
                    <a:lumMod val="75000"/>
                  </a:schemeClr>
                </a:solidFill>
              </a:rPr>
              <a:t>L’Approccio </a:t>
            </a:r>
            <a:r>
              <a:rPr lang="it-IT" b="1" dirty="0" err="1">
                <a:solidFill>
                  <a:schemeClr val="accent1">
                    <a:lumMod val="75000"/>
                  </a:schemeClr>
                </a:solidFill>
              </a:rPr>
              <a:t>Ilea:i</a:t>
            </a:r>
            <a:r>
              <a:rPr lang="it-IT" b="1" dirty="0">
                <a:solidFill>
                  <a:schemeClr val="accent1">
                    <a:lumMod val="75000"/>
                  </a:schemeClr>
                </a:solidFill>
              </a:rPr>
              <a:t> principali </a:t>
            </a:r>
            <a:br>
              <a:rPr lang="it-IT" b="1" dirty="0">
                <a:solidFill>
                  <a:schemeClr val="accent1">
                    <a:lumMod val="75000"/>
                  </a:schemeClr>
                </a:solidFill>
              </a:rPr>
            </a:br>
            <a:r>
              <a:rPr lang="it-IT" b="1" dirty="0">
                <a:solidFill>
                  <a:schemeClr val="accent1">
                    <a:lumMod val="75000"/>
                  </a:schemeClr>
                </a:solidFill>
              </a:rPr>
              <a:t>Moduli </a:t>
            </a:r>
            <a:endParaRPr b="1" dirty="0">
              <a:solidFill>
                <a:schemeClr val="accent1">
                  <a:lumMod val="75000"/>
                </a:schemeClr>
              </a:solidFill>
            </a:endParaRPr>
          </a:p>
        </p:txBody>
      </p:sp>
      <p:sp>
        <p:nvSpPr>
          <p:cNvPr id="3" name="Content Placeholder 2"/>
          <p:cNvSpPr>
            <a:spLocks noGrp="1"/>
          </p:cNvSpPr>
          <p:nvPr>
            <p:ph idx="1"/>
          </p:nvPr>
        </p:nvSpPr>
        <p:spPr>
          <a:xfrm>
            <a:off x="972000" y="2263141"/>
            <a:ext cx="7200000" cy="3909059"/>
          </a:xfrm>
        </p:spPr>
        <p:txBody>
          <a:bodyPr>
            <a:normAutofit/>
          </a:bodyPr>
          <a:lstStyle/>
          <a:p>
            <a:pPr>
              <a:buFont typeface="+mj-lt"/>
              <a:buAutoNum type="arabicPeriod"/>
            </a:pPr>
            <a:r>
              <a:rPr lang="it-IT" dirty="0">
                <a:solidFill>
                  <a:schemeClr val="accent1">
                    <a:lumMod val="75000"/>
                  </a:schemeClr>
                </a:solidFill>
              </a:rPr>
              <a:t>Monitoraggio costante del clima aziendale</a:t>
            </a:r>
          </a:p>
          <a:p>
            <a:pPr>
              <a:buFont typeface="+mj-lt"/>
              <a:buAutoNum type="arabicPeriod"/>
            </a:pPr>
            <a:r>
              <a:rPr lang="it-IT" dirty="0">
                <a:solidFill>
                  <a:schemeClr val="accent1">
                    <a:lumMod val="75000"/>
                  </a:schemeClr>
                </a:solidFill>
              </a:rPr>
              <a:t>Formazione manageriale focalizzata su leadership e benessere</a:t>
            </a:r>
          </a:p>
          <a:p>
            <a:pPr>
              <a:buFont typeface="+mj-lt"/>
              <a:buAutoNum type="arabicPeriod"/>
            </a:pPr>
            <a:r>
              <a:rPr lang="it-IT" dirty="0">
                <a:solidFill>
                  <a:schemeClr val="accent1">
                    <a:lumMod val="75000"/>
                  </a:schemeClr>
                </a:solidFill>
              </a:rPr>
              <a:t>Sportello di supporto psicologico e consulenza legale diretta</a:t>
            </a:r>
          </a:p>
          <a:p>
            <a:pPr>
              <a:buFont typeface="+mj-lt"/>
              <a:buAutoNum type="arabicPeriod"/>
            </a:pPr>
            <a:r>
              <a:rPr lang="it-IT" dirty="0">
                <a:solidFill>
                  <a:schemeClr val="accent1">
                    <a:lumMod val="75000"/>
                  </a:schemeClr>
                </a:solidFill>
              </a:rPr>
              <a:t>Implementazione Modello 231 e compliance continua</a:t>
            </a:r>
          </a:p>
          <a:p>
            <a:pPr>
              <a:buFont typeface="+mj-lt"/>
              <a:buAutoNum type="arabicPeriod"/>
            </a:pPr>
            <a:r>
              <a:rPr lang="it-IT" dirty="0">
                <a:solidFill>
                  <a:schemeClr val="accent1">
                    <a:lumMod val="75000"/>
                  </a:schemeClr>
                </a:solidFill>
              </a:rPr>
              <a:t>Certificazione ESG per posizionamento competitivo</a:t>
            </a:r>
          </a:p>
          <a:p>
            <a:pPr marL="0" indent="0">
              <a:buNone/>
            </a:pPr>
            <a:endParaRPr lang="it-IT" dirty="0">
              <a:solidFill>
                <a:schemeClr val="accent1">
                  <a:lumMod val="75000"/>
                </a:schemeClr>
              </a:solidFill>
            </a:endParaRPr>
          </a:p>
          <a:p>
            <a:pPr marL="0" indent="0">
              <a:buNone/>
            </a:pPr>
            <a:endParaRPr dirty="0"/>
          </a:p>
        </p:txBody>
      </p:sp>
      <p:pic>
        <p:nvPicPr>
          <p:cNvPr id="5" name="Immagine 4" descr="Immagine che contiene logo, Carattere, Elementi grafici, simbolo&#10;&#10;Il contenuto generato dall'IA potrebbe non essere corretto.">
            <a:extLst>
              <a:ext uri="{FF2B5EF4-FFF2-40B4-BE49-F238E27FC236}">
                <a16:creationId xmlns:a16="http://schemas.microsoft.com/office/drawing/2014/main" id="{59318B00-836B-BA03-8398-335EE9314AD6}"/>
              </a:ext>
            </a:extLst>
          </p:cNvPr>
          <p:cNvPicPr>
            <a:picLocks noChangeAspect="1"/>
          </p:cNvPicPr>
          <p:nvPr/>
        </p:nvPicPr>
        <p:blipFill>
          <a:blip r:embed="rId2"/>
          <a:stretch>
            <a:fillRect/>
          </a:stretch>
        </p:blipFill>
        <p:spPr>
          <a:xfrm>
            <a:off x="7314057" y="264702"/>
            <a:ext cx="1473568" cy="1473568"/>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D8D20E-7F14-742B-4C2C-801AE76547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600706-F663-A2FE-B7EA-16A8217D17D4}"/>
              </a:ext>
            </a:extLst>
          </p:cNvPr>
          <p:cNvSpPr>
            <a:spLocks noGrp="1"/>
          </p:cNvSpPr>
          <p:nvPr>
            <p:ph type="title"/>
          </p:nvPr>
        </p:nvSpPr>
        <p:spPr/>
        <p:txBody>
          <a:bodyPr/>
          <a:lstStyle/>
          <a:p>
            <a:r>
              <a:rPr lang="it-IT" b="1" dirty="0">
                <a:solidFill>
                  <a:schemeClr val="accent1">
                    <a:lumMod val="75000"/>
                  </a:schemeClr>
                </a:solidFill>
              </a:rPr>
              <a:t>Che cos’è la </a:t>
            </a:r>
            <a:r>
              <a:rPr lang="it-IT" b="1" u="sng" dirty="0">
                <a:solidFill>
                  <a:schemeClr val="accent1">
                    <a:lumMod val="75000"/>
                  </a:schemeClr>
                </a:solidFill>
                <a:effectLst>
                  <a:outerShdw blurRad="38100" dist="38100" dir="2700000" algn="tl">
                    <a:srgbClr val="000000">
                      <a:alpha val="43137"/>
                    </a:srgbClr>
                  </a:outerShdw>
                </a:effectLst>
              </a:rPr>
              <a:t>231</a:t>
            </a:r>
            <a:endParaRPr b="1" u="sng" dirty="0">
              <a:solidFill>
                <a:schemeClr val="accent1">
                  <a:lumMod val="75000"/>
                </a:schemeClr>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C1A0CDE4-E7BF-9604-C40E-F5D075284887}"/>
              </a:ext>
            </a:extLst>
          </p:cNvPr>
          <p:cNvSpPr>
            <a:spLocks noGrp="1"/>
          </p:cNvSpPr>
          <p:nvPr>
            <p:ph idx="1"/>
          </p:nvPr>
        </p:nvSpPr>
        <p:spPr>
          <a:xfrm>
            <a:off x="972000" y="2068287"/>
            <a:ext cx="7200000" cy="3600000"/>
          </a:xfrm>
        </p:spPr>
        <p:txBody>
          <a:bodyPr>
            <a:normAutofit/>
          </a:bodyPr>
          <a:lstStyle/>
          <a:p>
            <a:pPr marL="0" indent="0" algn="just">
              <a:spcBef>
                <a:spcPct val="0"/>
              </a:spcBef>
              <a:buNone/>
            </a:pPr>
            <a:r>
              <a:rPr lang="it-IT" sz="1800" i="1" dirty="0">
                <a:solidFill>
                  <a:schemeClr val="accent1">
                    <a:lumMod val="75000"/>
                  </a:schemeClr>
                </a:solidFill>
              </a:rPr>
              <a:t>Il D.lgs. n. 231/2001 ha posto a carico delle società una responsabilità amministrativa/penale per una serie di reati commessi da propri amministratori, dirigenti, dipendenti o terzi mandatari, nel caso tali reati siano stati realizzati nell’interesse o a vantaggio dell’impresa e siano stati resi possibili da carenze della struttura organizzativa dell’impresa stessa</a:t>
            </a:r>
            <a:r>
              <a:rPr lang="it-IT" sz="1200" i="1" dirty="0">
                <a:solidFill>
                  <a:schemeClr val="accent1">
                    <a:lumMod val="75000"/>
                  </a:schemeClr>
                </a:solidFill>
              </a:rPr>
              <a:t>. </a:t>
            </a:r>
          </a:p>
          <a:p>
            <a:pPr>
              <a:defRPr/>
            </a:pPr>
            <a:r>
              <a:rPr lang="it-IT" sz="1600" dirty="0">
                <a:solidFill>
                  <a:schemeClr val="accent1">
                    <a:lumMod val="75000"/>
                  </a:schemeClr>
                </a:solidFill>
              </a:rPr>
              <a:t>Il  Decreto 231 interviene a modificare il vecchio principio “</a:t>
            </a:r>
            <a:r>
              <a:rPr lang="it-IT" sz="1600" i="1" dirty="0" err="1">
                <a:solidFill>
                  <a:schemeClr val="accent1">
                    <a:lumMod val="75000"/>
                  </a:schemeClr>
                </a:solidFill>
              </a:rPr>
              <a:t>societas</a:t>
            </a:r>
            <a:r>
              <a:rPr lang="it-IT" sz="1600" i="1" dirty="0">
                <a:solidFill>
                  <a:schemeClr val="accent1">
                    <a:lumMod val="75000"/>
                  </a:schemeClr>
                </a:solidFill>
              </a:rPr>
              <a:t> delinquere non </a:t>
            </a:r>
            <a:r>
              <a:rPr lang="it-IT" sz="1600" i="1" dirty="0" err="1">
                <a:solidFill>
                  <a:schemeClr val="accent1">
                    <a:lumMod val="75000"/>
                  </a:schemeClr>
                </a:solidFill>
              </a:rPr>
              <a:t>potest</a:t>
            </a:r>
            <a:r>
              <a:rPr lang="it-IT" sz="1600" dirty="0">
                <a:solidFill>
                  <a:schemeClr val="accent1">
                    <a:lumMod val="75000"/>
                  </a:schemeClr>
                </a:solidFill>
              </a:rPr>
              <a:t>”.</a:t>
            </a:r>
          </a:p>
          <a:p>
            <a:pPr>
              <a:defRPr/>
            </a:pPr>
            <a:r>
              <a:rPr lang="it-IT" sz="1600" dirty="0">
                <a:solidFill>
                  <a:schemeClr val="accent1">
                    <a:lumMod val="75000"/>
                  </a:schemeClr>
                </a:solidFill>
              </a:rPr>
              <a:t>Oggi, infatti, grazie a tale norma  il Tribunale Penale può sanzionare anche l’</a:t>
            </a:r>
            <a:r>
              <a:rPr lang="it-IT" sz="1600" b="1" dirty="0">
                <a:solidFill>
                  <a:schemeClr val="accent1">
                    <a:lumMod val="75000"/>
                  </a:schemeClr>
                </a:solidFill>
              </a:rPr>
              <a:t>ente</a:t>
            </a:r>
            <a:r>
              <a:rPr lang="it-IT" sz="1600" dirty="0">
                <a:solidFill>
                  <a:schemeClr val="accent1">
                    <a:lumMod val="75000"/>
                  </a:schemeClr>
                </a:solidFill>
              </a:rPr>
              <a:t> nell’interesse o a vantaggio della quale il reato sia stato commesso</a:t>
            </a:r>
            <a:endParaRPr lang="it-IT" sz="1600" dirty="0">
              <a:solidFill>
                <a:schemeClr val="accent1">
                  <a:lumMod val="75000"/>
                </a:schemeClr>
              </a:solidFill>
              <a:latin typeface="Comic Sans MS" panose="030F0702030302020204" pitchFamily="66" charset="0"/>
            </a:endParaRPr>
          </a:p>
          <a:p>
            <a:pPr algn="just">
              <a:spcBef>
                <a:spcPct val="0"/>
              </a:spcBef>
              <a:buFontTx/>
              <a:buChar char="-"/>
            </a:pPr>
            <a:endParaRPr lang="it-IT" altLang="it-IT" sz="1600" b="1" dirty="0">
              <a:latin typeface="Comic Sans MS" panose="030F0702030302020204" pitchFamily="66" charset="0"/>
            </a:endParaRPr>
          </a:p>
          <a:p>
            <a:pPr marL="0" indent="0">
              <a:buNone/>
            </a:pPr>
            <a:endParaRPr dirty="0"/>
          </a:p>
        </p:txBody>
      </p:sp>
      <p:pic>
        <p:nvPicPr>
          <p:cNvPr id="5" name="Immagine 4" descr="Immagine che contiene logo, Carattere, Elementi grafici, simbolo&#10;&#10;Il contenuto generato dall'IA potrebbe non essere corretto.">
            <a:extLst>
              <a:ext uri="{FF2B5EF4-FFF2-40B4-BE49-F238E27FC236}">
                <a16:creationId xmlns:a16="http://schemas.microsoft.com/office/drawing/2014/main" id="{8496844D-1D4D-42B3-8BF1-3CA82271973C}"/>
              </a:ext>
            </a:extLst>
          </p:cNvPr>
          <p:cNvPicPr>
            <a:picLocks noChangeAspect="1"/>
          </p:cNvPicPr>
          <p:nvPr/>
        </p:nvPicPr>
        <p:blipFill>
          <a:blip r:embed="rId2"/>
          <a:stretch>
            <a:fillRect/>
          </a:stretch>
        </p:blipFill>
        <p:spPr>
          <a:xfrm>
            <a:off x="7314057" y="264702"/>
            <a:ext cx="1473568" cy="1473568"/>
          </a:xfrm>
          <a:prstGeom prst="rect">
            <a:avLst/>
          </a:prstGeom>
        </p:spPr>
      </p:pic>
    </p:spTree>
    <p:extLst>
      <p:ext uri="{BB962C8B-B14F-4D97-AF65-F5344CB8AC3E}">
        <p14:creationId xmlns:p14="http://schemas.microsoft.com/office/powerpoint/2010/main" val="1919738283"/>
      </p:ext>
    </p:extLst>
  </p:cSld>
  <p:clrMapOvr>
    <a:masterClrMapping/>
  </p:clrMapOvr>
</p:sld>
</file>

<file path=ppt/theme/theme1.xml><?xml version="1.0" encoding="utf-8"?>
<a:theme xmlns:a="http://schemas.openxmlformats.org/drawingml/2006/main" name="Filo">
  <a:themeElements>
    <a:clrScheme name="Blu">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10205</TotalTime>
  <Words>2682</Words>
  <Application>Microsoft Office PowerPoint</Application>
  <PresentationFormat>Presentazione su schermo (4:3)</PresentationFormat>
  <Paragraphs>241</Paragraphs>
  <Slides>29</Slides>
  <Notes>3</Notes>
  <HiddenSlides>0</HiddenSlides>
  <MMClips>0</MMClips>
  <ScaleCrop>false</ScaleCrop>
  <HeadingPairs>
    <vt:vector size="6" baseType="variant">
      <vt:variant>
        <vt:lpstr>Caratteri utilizzati</vt:lpstr>
      </vt:variant>
      <vt:variant>
        <vt:i4>10</vt:i4>
      </vt:variant>
      <vt:variant>
        <vt:lpstr>Tema</vt:lpstr>
      </vt:variant>
      <vt:variant>
        <vt:i4>1</vt:i4>
      </vt:variant>
      <vt:variant>
        <vt:lpstr>Titoli diapositive</vt:lpstr>
      </vt:variant>
      <vt:variant>
        <vt:i4>29</vt:i4>
      </vt:variant>
    </vt:vector>
  </HeadingPairs>
  <TitlesOfParts>
    <vt:vector size="40" baseType="lpstr">
      <vt:lpstr>Arial</vt:lpstr>
      <vt:lpstr>Calibri</vt:lpstr>
      <vt:lpstr>Century Gothic</vt:lpstr>
      <vt:lpstr>Comic Sans MS</vt:lpstr>
      <vt:lpstr>Courier New</vt:lpstr>
      <vt:lpstr>Monotype Corsiva</vt:lpstr>
      <vt:lpstr>Segoe UI Emoji</vt:lpstr>
      <vt:lpstr>Symbol</vt:lpstr>
      <vt:lpstr>Times New Roman</vt:lpstr>
      <vt:lpstr>Wingdings 3</vt:lpstr>
      <vt:lpstr>Filo</vt:lpstr>
      <vt:lpstr>Presentazione standard di PowerPoint</vt:lpstr>
      <vt:lpstr>Chi siamo</vt:lpstr>
      <vt:lpstr>Team</vt:lpstr>
      <vt:lpstr>Il Mercato della Domanda</vt:lpstr>
      <vt:lpstr>Il Posizionamento di Ilea</vt:lpstr>
      <vt:lpstr>Vantaggio Competitivo  Ilea</vt:lpstr>
      <vt:lpstr>Trand Mondiale di crescita</vt:lpstr>
      <vt:lpstr>L’Approccio Ilea:i principali  Moduli </vt:lpstr>
      <vt:lpstr>Che cos’è la 231</vt:lpstr>
      <vt:lpstr>QUANDO E’ SANZIONABILE IL REATO DELL’ENTE ?</vt:lpstr>
      <vt:lpstr>I REATI « presupposto»</vt:lpstr>
      <vt:lpstr>PER QUALI SOGGETTI  RISPONDE L’ENTE? </vt:lpstr>
      <vt:lpstr>Il «MOG» (Modello Organizzativo e di Gestione)</vt:lpstr>
      <vt:lpstr>I COME PROGETTARE UN MODELLO ORGANIZZATIVO </vt:lpstr>
      <vt:lpstr>LE SANZIONI</vt:lpstr>
      <vt:lpstr>L’ IMPORTANZA ANCHE DI UN ORGANISMO DI VIGILANZA </vt:lpstr>
      <vt:lpstr>PROGETTO </vt:lpstr>
      <vt:lpstr>Che cos’è Esg</vt:lpstr>
      <vt:lpstr>Requisiti per le Aziende</vt:lpstr>
      <vt:lpstr>Vantaggi per le Aziende</vt:lpstr>
      <vt:lpstr>Aziende con obbligo di rendicontazione ESG (CSRD)</vt:lpstr>
      <vt:lpstr>Esempi Pratici in Italia </vt:lpstr>
      <vt:lpstr>Il Modello Ilea</vt:lpstr>
      <vt:lpstr>Presentazione standard di PowerPoint</vt:lpstr>
      <vt:lpstr>Vantaggi per l'azienda</vt:lpstr>
      <vt:lpstr>Vantaggi per investitori</vt:lpstr>
      <vt:lpstr>Roadmap operativa</vt:lpstr>
      <vt:lpstr>Richiesta investimento</vt:lpstr>
      <vt:lpstr>Conclusione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DrWhite</dc:creator>
  <cp:keywords/>
  <dc:description>generated using python-pptx</dc:description>
  <cp:lastModifiedBy>Marina Terlizzi</cp:lastModifiedBy>
  <cp:revision>25</cp:revision>
  <cp:lastPrinted>2025-04-17T10:54:37Z</cp:lastPrinted>
  <dcterms:created xsi:type="dcterms:W3CDTF">2013-01-27T09:14:16Z</dcterms:created>
  <dcterms:modified xsi:type="dcterms:W3CDTF">2025-06-12T08:16:53Z</dcterms:modified>
  <cp:category/>
</cp:coreProperties>
</file>